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63" r:id="rId2"/>
    <p:sldId id="488" r:id="rId3"/>
    <p:sldId id="344" r:id="rId4"/>
    <p:sldId id="446" r:id="rId5"/>
    <p:sldId id="447" r:id="rId6"/>
    <p:sldId id="448" r:id="rId7"/>
    <p:sldId id="449" r:id="rId8"/>
    <p:sldId id="450" r:id="rId9"/>
    <p:sldId id="451" r:id="rId10"/>
    <p:sldId id="452" r:id="rId11"/>
    <p:sldId id="401" r:id="rId12"/>
    <p:sldId id="453" r:id="rId13"/>
    <p:sldId id="454" r:id="rId14"/>
    <p:sldId id="478" r:id="rId15"/>
    <p:sldId id="477" r:id="rId16"/>
    <p:sldId id="479" r:id="rId17"/>
    <p:sldId id="480" r:id="rId18"/>
    <p:sldId id="481" r:id="rId19"/>
    <p:sldId id="483" r:id="rId20"/>
    <p:sldId id="482" r:id="rId21"/>
    <p:sldId id="485" r:id="rId22"/>
    <p:sldId id="484" r:id="rId23"/>
    <p:sldId id="472" r:id="rId24"/>
    <p:sldId id="473" r:id="rId25"/>
    <p:sldId id="474" r:id="rId26"/>
    <p:sldId id="475" r:id="rId27"/>
    <p:sldId id="476" r:id="rId28"/>
    <p:sldId id="367" r:id="rId29"/>
    <p:sldId id="456" r:id="rId30"/>
    <p:sldId id="402" r:id="rId31"/>
    <p:sldId id="420" r:id="rId32"/>
    <p:sldId id="457" r:id="rId33"/>
    <p:sldId id="400" r:id="rId34"/>
    <p:sldId id="376" r:id="rId35"/>
    <p:sldId id="486" r:id="rId36"/>
    <p:sldId id="459" r:id="rId37"/>
    <p:sldId id="421" r:id="rId38"/>
    <p:sldId id="458" r:id="rId39"/>
    <p:sldId id="380" r:id="rId40"/>
    <p:sldId id="487" r:id="rId41"/>
    <p:sldId id="382" r:id="rId42"/>
    <p:sldId id="425" r:id="rId43"/>
    <p:sldId id="426" r:id="rId44"/>
    <p:sldId id="470" r:id="rId45"/>
    <p:sldId id="471" r:id="rId46"/>
    <p:sldId id="416" r:id="rId47"/>
    <p:sldId id="387" r:id="rId48"/>
    <p:sldId id="388" r:id="rId49"/>
    <p:sldId id="461" r:id="rId50"/>
    <p:sldId id="462" r:id="rId51"/>
    <p:sldId id="442" r:id="rId52"/>
    <p:sldId id="431" r:id="rId53"/>
    <p:sldId id="389" r:id="rId54"/>
    <p:sldId id="390" r:id="rId55"/>
    <p:sldId id="432" r:id="rId56"/>
    <p:sldId id="407" r:id="rId57"/>
    <p:sldId id="443" r:id="rId58"/>
    <p:sldId id="444" r:id="rId59"/>
    <p:sldId id="433" r:id="rId60"/>
    <p:sldId id="408" r:id="rId61"/>
    <p:sldId id="435" r:id="rId62"/>
    <p:sldId id="410" r:id="rId63"/>
    <p:sldId id="436" r:id="rId64"/>
    <p:sldId id="411" r:id="rId65"/>
    <p:sldId id="437" r:id="rId66"/>
    <p:sldId id="412" r:id="rId67"/>
    <p:sldId id="391" r:id="rId68"/>
    <p:sldId id="463" r:id="rId69"/>
    <p:sldId id="455" r:id="rId70"/>
    <p:sldId id="394" r:id="rId71"/>
    <p:sldId id="395" r:id="rId72"/>
    <p:sldId id="418" r:id="rId73"/>
    <p:sldId id="396" r:id="rId74"/>
    <p:sldId id="464" r:id="rId75"/>
    <p:sldId id="397" r:id="rId76"/>
    <p:sldId id="465" r:id="rId77"/>
    <p:sldId id="398" r:id="rId78"/>
    <p:sldId id="466" r:id="rId79"/>
    <p:sldId id="399" r:id="rId80"/>
    <p:sldId id="467" r:id="rId81"/>
    <p:sldId id="468" r:id="rId82"/>
    <p:sldId id="469" r:id="rId83"/>
    <p:sldId id="373" r:id="rId84"/>
  </p:sldIdLst>
  <p:sldSz cx="9144000" cy="6858000" type="screen4x3"/>
  <p:notesSz cx="6858000" cy="9144000"/>
  <p:defaultTextStyle>
    <a:defPPr>
      <a:defRPr lang="da-DK"/>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F5F5F"/>
    <a:srgbClr val="BF1E2D"/>
    <a:srgbClr val="A32C34"/>
    <a:srgbClr val="A32B2F"/>
    <a:srgbClr val="991325"/>
    <a:srgbClr val="FF0606"/>
    <a:srgbClr val="EB3E0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regneark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23038021839203"/>
          <c:y val="9.8875798311972032E-2"/>
          <c:w val="0.6739480937262351"/>
          <c:h val="0.810051198015035"/>
        </c:manualLayout>
      </c:layout>
      <c:pieChart>
        <c:varyColors val="1"/>
        <c:ser>
          <c:idx val="0"/>
          <c:order val="0"/>
          <c:tx>
            <c:strRef>
              <c:f>'Ark1'!$B$1</c:f>
              <c:strCache>
                <c:ptCount val="1"/>
                <c:pt idx="0">
                  <c:v>Salg</c:v>
                </c:pt>
              </c:strCache>
            </c:strRef>
          </c:tx>
          <c:dPt>
            <c:idx val="5"/>
            <c:bubble3D val="0"/>
            <c:spPr>
              <a:solidFill>
                <a:schemeClr val="bg1">
                  <a:lumMod val="85000"/>
                </a:schemeClr>
              </a:solidFill>
            </c:spPr>
          </c:dPt>
          <c:dLbls>
            <c:dLbl>
              <c:idx val="7"/>
              <c:layout>
                <c:manualLayout>
                  <c:x val="2.6719105678565301E-2"/>
                  <c:y val="0.10805724246601703"/>
                </c:manualLayout>
              </c:layout>
              <c:showLegendKey val="0"/>
              <c:showVal val="0"/>
              <c:showCatName val="1"/>
              <c:showSerName val="0"/>
              <c:showPercent val="1"/>
              <c:showBubbleSize val="0"/>
            </c:dLbl>
            <c:txPr>
              <a:bodyPr/>
              <a:lstStyle/>
              <a:p>
                <a:pPr>
                  <a:defRPr lang="da-DK" sz="1600" b="1">
                    <a:solidFill>
                      <a:srgbClr val="333333"/>
                    </a:solidFill>
                    <a:latin typeface="Calibri"/>
                    <a:cs typeface="Calibri"/>
                  </a:defRPr>
                </a:pPr>
                <a:endParaRPr lang="da-DK"/>
              </a:p>
            </c:txPr>
            <c:showLegendKey val="0"/>
            <c:showVal val="0"/>
            <c:showCatName val="1"/>
            <c:showSerName val="0"/>
            <c:showPercent val="1"/>
            <c:showBubbleSize val="0"/>
            <c:showLeaderLines val="1"/>
          </c:dLbls>
          <c:cat>
            <c:strRef>
              <c:f>'Ark1'!$A$2:$A$9</c:f>
              <c:strCache>
                <c:ptCount val="8"/>
                <c:pt idx="0">
                  <c:v>Historie</c:v>
                </c:pt>
                <c:pt idx="1">
                  <c:v>Billedkunst</c:v>
                </c:pt>
                <c:pt idx="2">
                  <c:v>sprogfag</c:v>
                </c:pt>
                <c:pt idx="3">
                  <c:v>Samf.</c:v>
                </c:pt>
                <c:pt idx="4">
                  <c:v>Naturfag (FYS, Kemi, MAT)</c:v>
                </c:pt>
                <c:pt idx="5">
                  <c:v>Biologi</c:v>
                </c:pt>
                <c:pt idx="6">
                  <c:v>Dansk</c:v>
                </c:pt>
                <c:pt idx="7">
                  <c:v>Musik</c:v>
                </c:pt>
              </c:strCache>
            </c:strRef>
          </c:cat>
          <c:val>
            <c:numRef>
              <c:f>'Ark1'!$B$2:$B$9</c:f>
              <c:numCache>
                <c:formatCode>General</c:formatCode>
                <c:ptCount val="8"/>
                <c:pt idx="0">
                  <c:v>12</c:v>
                </c:pt>
                <c:pt idx="1">
                  <c:v>6</c:v>
                </c:pt>
                <c:pt idx="2">
                  <c:v>5</c:v>
                </c:pt>
                <c:pt idx="3">
                  <c:v>3</c:v>
                </c:pt>
                <c:pt idx="4">
                  <c:v>7</c:v>
                </c:pt>
                <c:pt idx="5">
                  <c:v>7</c:v>
                </c:pt>
                <c:pt idx="6">
                  <c:v>3</c:v>
                </c:pt>
                <c:pt idx="7">
                  <c:v>2</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charset="0"/>
                <a:cs typeface="ＭＳ Ｐゴシック" charset="-128"/>
              </a:defRPr>
            </a:lvl1pPr>
          </a:lstStyle>
          <a:p>
            <a:pPr>
              <a:defRPr/>
            </a:pPr>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3C40188-2035-4629-A57E-5D539DC328BB}" type="datetime1">
              <a:rPr lang="da-DK"/>
              <a:pPr/>
              <a:t>17-12-2013</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charset="0"/>
                <a:cs typeface="ＭＳ Ｐゴシック" charset="-128"/>
              </a:defRPr>
            </a:lvl1pPr>
          </a:lstStyle>
          <a:p>
            <a:pPr>
              <a:defRPr/>
            </a:pPr>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BFB6B3-BB9B-4C6E-AA2A-750E45DD5527}" type="slidenum">
              <a:rPr lang="da-DK"/>
              <a:pPr/>
              <a:t>‹nr.›</a:t>
            </a:fld>
            <a:endParaRPr lang="da-DK"/>
          </a:p>
        </p:txBody>
      </p:sp>
    </p:spTree>
    <p:extLst>
      <p:ext uri="{BB962C8B-B14F-4D97-AF65-F5344CB8AC3E}">
        <p14:creationId xmlns:p14="http://schemas.microsoft.com/office/powerpoint/2010/main" val="352735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ＭＳ Ｐゴシック" charset="-128"/>
              </a:defRPr>
            </a:lvl1pPr>
          </a:lstStyle>
          <a:p>
            <a:pPr>
              <a:defRPr/>
            </a:pPr>
            <a:endParaRPr lang="da-DK"/>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ＭＳ Ｐゴシック" charset="-128"/>
              </a:defRPr>
            </a:lvl1pPr>
          </a:lstStyle>
          <a:p>
            <a:pPr>
              <a:defRPr/>
            </a:pPr>
            <a:endParaRPr lang="da-DK"/>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ＭＳ Ｐゴシック" charset="-128"/>
              </a:defRPr>
            </a:lvl1pPr>
          </a:lstStyle>
          <a:p>
            <a:pPr>
              <a:defRPr/>
            </a:pPr>
            <a:endParaRPr lang="da-DK"/>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573DDBE-3FFF-4381-83FB-12A5619414A1}" type="slidenum">
              <a:rPr lang="da-DK"/>
              <a:pPr/>
              <a:t>‹nr.›</a:t>
            </a:fld>
            <a:endParaRPr lang="da-DK"/>
          </a:p>
        </p:txBody>
      </p:sp>
    </p:spTree>
    <p:extLst>
      <p:ext uri="{BB962C8B-B14F-4D97-AF65-F5344CB8AC3E}">
        <p14:creationId xmlns:p14="http://schemas.microsoft.com/office/powerpoint/2010/main" val="1663726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4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4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4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4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4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AC5F7EA-EDD5-48CB-A919-BD842B6B836C}" type="slidenum">
              <a:rPr lang="da-DK"/>
              <a:pPr/>
              <a:t>1</a:t>
            </a:fld>
            <a:endParaRPr lang="da-DK"/>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12</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13</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15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16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17</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18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21</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2</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27</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29</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31</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33</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37</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4</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39</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41</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43</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5</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49</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51</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53</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57</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52188C0-F990-2240-AA51-E93C648B462A}" type="slidenum">
              <a:rPr lang="da-DK"/>
              <a:pPr/>
              <a:t>6</a:t>
            </a:fld>
            <a:endParaRPr lang="da-DK"/>
          </a:p>
        </p:txBody>
      </p:sp>
      <p:sp>
        <p:nvSpPr>
          <p:cNvPr id="16387" name="Rectangle 2"/>
          <p:cNvSpPr>
            <a:spLocks noGrp="1" noRot="1" noChangeAspect="1" noChangeArrowheads="1" noTextEdit="1"/>
          </p:cNvSpPr>
          <p:nvPr>
            <p:ph type="sldImg"/>
          </p:nvPr>
        </p:nvSpPr>
        <p:spPr>
          <a:xfrm>
            <a:off x="1143000" y="685800"/>
            <a:ext cx="4573588" cy="3430588"/>
          </a:xfrm>
          <a:ln/>
        </p:spPr>
      </p:sp>
      <p:sp>
        <p:nvSpPr>
          <p:cNvPr id="16388" name="Rectangle 3"/>
          <p:cNvSpPr>
            <a:spLocks noGrp="1" noChangeArrowheads="1"/>
          </p:cNvSpPr>
          <p:nvPr>
            <p:ph type="body" idx="1"/>
          </p:nvPr>
        </p:nvSpPr>
        <p:spPr>
          <a:xfrm>
            <a:off x="687388" y="4343400"/>
            <a:ext cx="5483225" cy="4114800"/>
          </a:xfrm>
          <a:noFill/>
          <a:ln/>
        </p:spPr>
        <p:txBody>
          <a:bodyPr/>
          <a:lstStyle/>
          <a:p>
            <a:pPr eaLnBrk="1" hangingPunct="1"/>
            <a:endParaRPr lang="en-US" dirty="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59</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61</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63</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65</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68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70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7</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792F5C0-26C9-7842-94BB-2FE4CEC8C0D7}" type="slidenum">
              <a:rPr lang="da-DK"/>
              <a:pPr/>
              <a:t>71</a:t>
            </a:fld>
            <a:endParaRPr lang="da-DK"/>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72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B183D14-34A8-8544-A393-36CE14CF5565}" type="slidenum">
              <a:rPr lang="da-DK"/>
              <a:pPr/>
              <a:t>73</a:t>
            </a:fld>
            <a:endParaRPr lang="da-DK"/>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74</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7A6EC04-AD7B-5A49-9F8C-A5BE9EB3CDCA}" type="slidenum">
              <a:rPr lang="da-DK"/>
              <a:pPr/>
              <a:t>75</a:t>
            </a:fld>
            <a:endParaRPr lang="da-DK"/>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76</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013DAC9-27A8-B444-B966-F20E335604F1}" type="slidenum">
              <a:rPr lang="da-DK"/>
              <a:pPr/>
              <a:t>77</a:t>
            </a:fld>
            <a:endParaRPr lang="da-DK"/>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78</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F7A3769-AC51-E349-B4B8-E4F5FE92F15D}" type="slidenum">
              <a:rPr lang="da-DK"/>
              <a:pPr/>
              <a:t>79</a:t>
            </a:fld>
            <a:endParaRPr lang="da-DK"/>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80</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8</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8D4FF2D-B2FE-45CA-99C8-C55F45023B36}" type="slidenum">
              <a:rPr lang="da-DK"/>
              <a:pPr/>
              <a:t>82</a:t>
            </a:fld>
            <a:endParaRPr lang="da-DK"/>
          </a:p>
        </p:txBody>
      </p:sp>
      <p:sp>
        <p:nvSpPr>
          <p:cNvPr id="12291" name="Rectangle 2"/>
          <p:cNvSpPr>
            <a:spLocks noGrp="1" noRot="1" noChangeAspect="1" noChangeArrowheads="1" noTextEdit="1"/>
          </p:cNvSpPr>
          <p:nvPr>
            <p:ph type="sldImg"/>
          </p:nvPr>
        </p:nvSpPr>
        <p:spPr>
          <a:xfrm>
            <a:off x="1143000" y="685800"/>
            <a:ext cx="4573588" cy="3430588"/>
          </a:xfrm>
          <a:ln/>
        </p:spPr>
      </p:sp>
      <p:sp>
        <p:nvSpPr>
          <p:cNvPr id="12292" name="Rectangle 3"/>
          <p:cNvSpPr>
            <a:spLocks noGrp="1" noChangeArrowheads="1"/>
          </p:cNvSpPr>
          <p:nvPr>
            <p:ph type="body" idx="1"/>
          </p:nvPr>
        </p:nvSpPr>
        <p:spPr>
          <a:xfrm>
            <a:off x="687388" y="4343400"/>
            <a:ext cx="5483225" cy="4114800"/>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noFill/>
          <a:ln>
            <a:solidFill>
              <a:srgbClr val="000000"/>
            </a:solidFill>
          </a:ln>
        </p:spPr>
        <p:txBody>
          <a:bodyPr/>
          <a:lstStyle/>
          <a:p>
            <a:endParaRPr lang="da-DK">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9</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838161C-3292-8645-AAB0-A704E4EDAFE0}" type="slidenum">
              <a:rPr lang="da-DK"/>
              <a:pPr/>
              <a:t>10</a:t>
            </a:fld>
            <a:endParaRPr lang="da-DK"/>
          </a:p>
        </p:txBody>
      </p:sp>
      <p:sp>
        <p:nvSpPr>
          <p:cNvPr id="14339" name="Rectangle 2"/>
          <p:cNvSpPr>
            <a:spLocks noGrp="1" noRot="1" noChangeAspect="1" noChangeArrowheads="1" noTextEdit="1"/>
          </p:cNvSpPr>
          <p:nvPr>
            <p:ph type="sldImg"/>
          </p:nvPr>
        </p:nvSpPr>
        <p:spPr>
          <a:xfrm>
            <a:off x="1143000" y="685800"/>
            <a:ext cx="4573588" cy="3430588"/>
          </a:xfrm>
          <a:ln/>
        </p:spPr>
      </p:sp>
      <p:sp>
        <p:nvSpPr>
          <p:cNvPr id="14340" name="Rectangle 3"/>
          <p:cNvSpPr>
            <a:spLocks noGrp="1" noChangeArrowheads="1"/>
          </p:cNvSpPr>
          <p:nvPr>
            <p:ph type="body" idx="1"/>
          </p:nvPr>
        </p:nvSpPr>
        <p:spPr>
          <a:xfrm>
            <a:off x="687388" y="4343400"/>
            <a:ext cx="5483225" cy="4114800"/>
          </a:xfrm>
          <a:noFill/>
          <a:ln/>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4" name="Titel 1"/>
          <p:cNvSpPr>
            <a:spLocks noGrp="1"/>
          </p:cNvSpPr>
          <p:nvPr>
            <p:ph type="title"/>
          </p:nvPr>
        </p:nvSpPr>
        <p:spPr>
          <a:xfrm>
            <a:off x="142844" y="1500174"/>
            <a:ext cx="8429684" cy="533400"/>
          </a:xfrm>
        </p:spPr>
        <p:txBody>
          <a:bodyPr/>
          <a:lstStyle>
            <a:lvl1pPr>
              <a:defRPr lang="da-DK" sz="2800" b="1" kern="0" dirty="0" smtClean="0">
                <a:solidFill>
                  <a:srgbClr val="5F5F5F"/>
                </a:solidFill>
              </a:defRPr>
            </a:lvl1pPr>
          </a:lstStyle>
          <a:p>
            <a:endParaRPr lang="da-DK"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2844" y="1500174"/>
            <a:ext cx="8429684" cy="533400"/>
          </a:xfrm>
        </p:spPr>
        <p:txBody>
          <a:bodyPr/>
          <a:lstStyle>
            <a:lvl1pPr>
              <a:defRPr lang="da-DK" sz="2800" b="1" kern="0" dirty="0" smtClean="0">
                <a:solidFill>
                  <a:srgbClr val="C00000"/>
                </a:solidFill>
              </a:defRPr>
            </a:lvl1pPr>
          </a:lstStyle>
          <a:p>
            <a:r>
              <a:rPr lang="da-DK" dirty="0" smtClean="0"/>
              <a:t>Klik for at redigere titeltypografi i masteren</a:t>
            </a:r>
          </a:p>
        </p:txBody>
      </p:sp>
      <p:sp>
        <p:nvSpPr>
          <p:cNvPr id="3" name="Pladsholder til indhold 2"/>
          <p:cNvSpPr>
            <a:spLocks noGrp="1"/>
          </p:cNvSpPr>
          <p:nvPr>
            <p:ph idx="1"/>
          </p:nvPr>
        </p:nvSpPr>
        <p:spPr>
          <a:xfrm>
            <a:off x="142844" y="2214554"/>
            <a:ext cx="8429684" cy="3810000"/>
          </a:xfrm>
          <a:prstGeom prst="rect">
            <a:avLst/>
          </a:prstGeom>
        </p:spPr>
        <p:txBody>
          <a:body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dirty="0" smtClean="0"/>
              <a:t>Klik for at redigere titeltypografi i masteren</a:t>
            </a:r>
            <a:endParaRPr lang="da-DK" dirty="0"/>
          </a:p>
        </p:txBody>
      </p:sp>
      <p:sp>
        <p:nvSpPr>
          <p:cNvPr id="3" name="Pladsholder til tekst 2"/>
          <p:cNvSpPr>
            <a:spLocks noGrp="1"/>
          </p:cNvSpPr>
          <p:nvPr>
            <p:ph type="body" idx="1"/>
          </p:nvPr>
        </p:nvSpPr>
        <p:spPr>
          <a:xfrm>
            <a:off x="928662" y="1785926"/>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Line 12"/>
          <p:cNvSpPr>
            <a:spLocks noChangeShapeType="1"/>
          </p:cNvSpPr>
          <p:nvPr userDrawn="1"/>
        </p:nvSpPr>
        <p:spPr bwMode="auto">
          <a:xfrm>
            <a:off x="0" y="5867400"/>
            <a:ext cx="9144000" cy="0"/>
          </a:xfrm>
          <a:prstGeom prst="line">
            <a:avLst/>
          </a:prstGeom>
          <a:noFill/>
          <a:ln w="12700">
            <a:solidFill>
              <a:schemeClr val="bg2"/>
            </a:solidFill>
            <a:round/>
            <a:headEnd/>
            <a:tailEnd/>
          </a:ln>
          <a:effectLst/>
        </p:spPr>
        <p:txBody>
          <a:bodyPr/>
          <a:lstStyle/>
          <a:p>
            <a:pPr>
              <a:defRPr/>
            </a:pPr>
            <a:endParaRPr lang="da-DK">
              <a:latin typeface="Times New Roman" pitchFamily="-48" charset="0"/>
              <a:ea typeface="+mn-ea"/>
            </a:endParaRPr>
          </a:p>
        </p:txBody>
      </p:sp>
      <p:sp>
        <p:nvSpPr>
          <p:cNvPr id="1037" name="Line 13"/>
          <p:cNvSpPr>
            <a:spLocks noChangeShapeType="1"/>
          </p:cNvSpPr>
          <p:nvPr userDrawn="1"/>
        </p:nvSpPr>
        <p:spPr bwMode="auto">
          <a:xfrm>
            <a:off x="0" y="1000125"/>
            <a:ext cx="9144000" cy="0"/>
          </a:xfrm>
          <a:prstGeom prst="line">
            <a:avLst/>
          </a:prstGeom>
          <a:noFill/>
          <a:ln w="12700">
            <a:solidFill>
              <a:schemeClr val="bg2"/>
            </a:solidFill>
            <a:round/>
            <a:headEnd/>
            <a:tailEnd/>
          </a:ln>
          <a:effectLst/>
        </p:spPr>
        <p:txBody>
          <a:bodyPr/>
          <a:lstStyle/>
          <a:p>
            <a:pPr>
              <a:defRPr/>
            </a:pPr>
            <a:endParaRPr lang="da-DK">
              <a:latin typeface="Times New Roman" pitchFamily="-48" charset="0"/>
              <a:ea typeface="+mn-ea"/>
            </a:endParaRPr>
          </a:p>
        </p:txBody>
      </p:sp>
      <p:grpSp>
        <p:nvGrpSpPr>
          <p:cNvPr id="24" name="Group 23"/>
          <p:cNvGrpSpPr/>
          <p:nvPr userDrawn="1"/>
        </p:nvGrpSpPr>
        <p:grpSpPr>
          <a:xfrm>
            <a:off x="-5012" y="0"/>
            <a:ext cx="9149012" cy="1603612"/>
            <a:chOff x="-5012" y="2133600"/>
            <a:chExt cx="9149012" cy="1603612"/>
          </a:xfrm>
        </p:grpSpPr>
        <p:pic>
          <p:nvPicPr>
            <p:cNvPr id="12" name="Billede 2"/>
            <p:cNvPicPr>
              <a:picLocks noChangeAspect="1"/>
            </p:cNvPicPr>
            <p:nvPr userDrawn="1"/>
          </p:nvPicPr>
          <p:blipFill>
            <a:blip r:embed="rId7" cstate="print"/>
            <a:stretch>
              <a:fillRect/>
            </a:stretch>
          </p:blipFill>
          <p:spPr>
            <a:xfrm>
              <a:off x="2022229" y="2133600"/>
              <a:ext cx="1602000" cy="1602000"/>
            </a:xfrm>
            <a:prstGeom prst="rect">
              <a:avLst/>
            </a:prstGeom>
          </p:spPr>
        </p:pic>
        <p:pic>
          <p:nvPicPr>
            <p:cNvPr id="20" name="Billede 10"/>
            <p:cNvPicPr>
              <a:picLocks noChangeAspect="1"/>
            </p:cNvPicPr>
            <p:nvPr userDrawn="1"/>
          </p:nvPicPr>
          <p:blipFill>
            <a:blip r:embed="rId8" cstate="print"/>
            <a:stretch>
              <a:fillRect/>
            </a:stretch>
          </p:blipFill>
          <p:spPr>
            <a:xfrm>
              <a:off x="5222629" y="2133600"/>
              <a:ext cx="2259561" cy="1602000"/>
            </a:xfrm>
            <a:prstGeom prst="rect">
              <a:avLst/>
            </a:prstGeom>
          </p:spPr>
        </p:pic>
        <p:pic>
          <p:nvPicPr>
            <p:cNvPr id="21" name="Billede 22"/>
            <p:cNvPicPr>
              <a:picLocks noChangeAspect="1"/>
            </p:cNvPicPr>
            <p:nvPr userDrawn="1"/>
          </p:nvPicPr>
          <p:blipFill>
            <a:blip r:embed="rId9" cstate="print"/>
            <a:srcRect l="11317"/>
            <a:stretch>
              <a:fillRect/>
            </a:stretch>
          </p:blipFill>
          <p:spPr>
            <a:xfrm>
              <a:off x="-5012" y="2133600"/>
              <a:ext cx="2027241" cy="1603612"/>
            </a:xfrm>
            <a:prstGeom prst="rect">
              <a:avLst/>
            </a:prstGeom>
          </p:spPr>
        </p:pic>
        <p:pic>
          <p:nvPicPr>
            <p:cNvPr id="22" name="Billede 11"/>
            <p:cNvPicPr>
              <a:picLocks noChangeAspect="1"/>
            </p:cNvPicPr>
            <p:nvPr userDrawn="1"/>
          </p:nvPicPr>
          <p:blipFill>
            <a:blip r:embed="rId10" cstate="print"/>
            <a:srcRect t="5173" b="18104"/>
            <a:stretch>
              <a:fillRect/>
            </a:stretch>
          </p:blipFill>
          <p:spPr>
            <a:xfrm>
              <a:off x="3622429" y="2133600"/>
              <a:ext cx="1602000" cy="1602000"/>
            </a:xfrm>
            <a:prstGeom prst="rect">
              <a:avLst/>
            </a:prstGeom>
          </p:spPr>
        </p:pic>
        <p:pic>
          <p:nvPicPr>
            <p:cNvPr id="23" name="Picture 15"/>
            <p:cNvPicPr>
              <a:picLocks noChangeAspect="1" noChangeArrowheads="1"/>
            </p:cNvPicPr>
            <p:nvPr userDrawn="1"/>
          </p:nvPicPr>
          <p:blipFill>
            <a:blip r:embed="rId11" cstate="print"/>
            <a:srcRect/>
            <a:stretch>
              <a:fillRect/>
            </a:stretch>
          </p:blipFill>
          <p:spPr bwMode="auto">
            <a:xfrm>
              <a:off x="6975229" y="2133600"/>
              <a:ext cx="2168771" cy="1602000"/>
            </a:xfrm>
            <a:prstGeom prst="rect">
              <a:avLst/>
            </a:prstGeom>
            <a:noFill/>
            <a:ln w="9525">
              <a:noFill/>
              <a:miter lim="800000"/>
              <a:headEnd/>
              <a:tailEnd/>
            </a:ln>
          </p:spPr>
        </p:pic>
      </p:grpSp>
      <p:sp>
        <p:nvSpPr>
          <p:cNvPr id="1029" name="Rectangle 25"/>
          <p:cNvSpPr>
            <a:spLocks noGrp="1" noChangeArrowheads="1"/>
          </p:cNvSpPr>
          <p:nvPr>
            <p:ph type="title"/>
          </p:nvPr>
        </p:nvSpPr>
        <p:spPr bwMode="auto">
          <a:xfrm>
            <a:off x="2286000" y="990600"/>
            <a:ext cx="6096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Click to edit Master title style</a:t>
            </a:r>
          </a:p>
        </p:txBody>
      </p:sp>
      <p:sp>
        <p:nvSpPr>
          <p:cNvPr id="18" name="Rectangle 130"/>
          <p:cNvSpPr txBox="1">
            <a:spLocks noChangeArrowheads="1"/>
          </p:cNvSpPr>
          <p:nvPr userDrawn="1"/>
        </p:nvSpPr>
        <p:spPr>
          <a:xfrm>
            <a:off x="0" y="1285875"/>
            <a:ext cx="9144000" cy="357188"/>
          </a:xfrm>
          <a:prstGeom prst="rect">
            <a:avLst/>
          </a:prstGeom>
          <a:solidFill>
            <a:schemeClr val="bg1"/>
          </a:solidFill>
        </p:spPr>
        <p:txBody>
          <a:bodyPr/>
          <a:lstStyle/>
          <a:p>
            <a:pPr marL="342900" indent="-342900" algn="just">
              <a:spcBef>
                <a:spcPct val="20000"/>
              </a:spcBef>
              <a:buClr>
                <a:srgbClr val="BF1E2D"/>
              </a:buClr>
              <a:buFont typeface="Verdana" charset="0"/>
              <a:buNone/>
              <a:defRPr/>
            </a:pPr>
            <a:endParaRPr lang="da-DK" sz="1400">
              <a:latin typeface="Verdana" charset="0"/>
              <a:cs typeface="ＭＳ Ｐゴシック" charset="-128"/>
            </a:endParaRPr>
          </a:p>
        </p:txBody>
      </p:sp>
      <p:sp>
        <p:nvSpPr>
          <p:cNvPr id="17" name="Rectangle 2"/>
          <p:cNvSpPr txBox="1">
            <a:spLocks noChangeArrowheads="1"/>
          </p:cNvSpPr>
          <p:nvPr userDrawn="1"/>
        </p:nvSpPr>
        <p:spPr bwMode="auto">
          <a:xfrm>
            <a:off x="0" y="838200"/>
            <a:ext cx="9144000" cy="533400"/>
          </a:xfrm>
          <a:prstGeom prst="rect">
            <a:avLst/>
          </a:prstGeom>
          <a:solidFill>
            <a:schemeClr val="bg1">
              <a:alpha val="74901"/>
            </a:schemeClr>
          </a:solidFill>
          <a:ln w="9525">
            <a:noFill/>
            <a:miter lim="800000"/>
            <a:headEnd/>
            <a:tailEnd/>
          </a:ln>
        </p:spPr>
        <p:txBody>
          <a:bodyPr anchor="ctr"/>
          <a:lstStyle/>
          <a:p>
            <a:r>
              <a:rPr lang="da-DK" sz="1100" b="1" dirty="0" smtClean="0">
                <a:solidFill>
                  <a:srgbClr val="5F5F5F"/>
                </a:solidFill>
                <a:latin typeface="Calibri" pitchFamily="34" charset="0"/>
              </a:rPr>
              <a:t> Hvordan øger vi antallet af skolebesøg på Nationalmuseet? </a:t>
            </a:r>
            <a:r>
              <a:rPr lang="da-DK" sz="1100" b="1" dirty="0">
                <a:solidFill>
                  <a:srgbClr val="5F5F5F"/>
                </a:solidFill>
                <a:latin typeface="Calibri" pitchFamily="34" charset="0"/>
              </a:rPr>
              <a:t>–</a:t>
            </a:r>
            <a:r>
              <a:rPr lang="da-DK" sz="1100" b="1" dirty="0" smtClean="0">
                <a:solidFill>
                  <a:srgbClr val="5F5F5F"/>
                </a:solidFill>
                <a:latin typeface="Calibri" pitchFamily="34" charset="0"/>
              </a:rPr>
              <a:t> kvalitativ brugerundersøgelse </a:t>
            </a:r>
            <a:r>
              <a:rPr lang="da-DK" sz="1100" b="1" baseline="0" dirty="0" smtClean="0">
                <a:solidFill>
                  <a:srgbClr val="5F5F5F"/>
                </a:solidFill>
                <a:latin typeface="Calibri" pitchFamily="34" charset="0"/>
              </a:rPr>
              <a:t> december 2011</a:t>
            </a:r>
            <a:endParaRPr lang="da-DK" sz="1100" b="1" dirty="0">
              <a:solidFill>
                <a:srgbClr val="5F5F5F"/>
              </a:solidFill>
              <a:latin typeface="Calibri" pitchFamily="34" charset="0"/>
            </a:endParaRPr>
          </a:p>
        </p:txBody>
      </p:sp>
      <p:cxnSp>
        <p:nvCxnSpPr>
          <p:cNvPr id="19" name="Straight Connector 18"/>
          <p:cNvCxnSpPr>
            <a:cxnSpLocks noChangeShapeType="1"/>
          </p:cNvCxnSpPr>
          <p:nvPr userDrawn="1"/>
        </p:nvCxnSpPr>
        <p:spPr bwMode="auto">
          <a:xfrm>
            <a:off x="0" y="914400"/>
            <a:ext cx="9144000" cy="1588"/>
          </a:xfrm>
          <a:prstGeom prst="line">
            <a:avLst/>
          </a:prstGeom>
          <a:noFill/>
          <a:ln w="25400">
            <a:solidFill>
              <a:schemeClr val="accent1"/>
            </a:solidFill>
            <a:round/>
            <a:headEnd/>
            <a:tailEnd/>
          </a:ln>
          <a:effectLst>
            <a:outerShdw dist="20000" dir="5400000" rotWithShape="0">
              <a:srgbClr val="808080">
                <a:alpha val="37999"/>
              </a:srgbClr>
            </a:outerShdw>
          </a:effectLst>
        </p:spPr>
      </p:cxnSp>
      <p:grpSp>
        <p:nvGrpSpPr>
          <p:cNvPr id="13" name="Group 34"/>
          <p:cNvGrpSpPr>
            <a:grpSpLocks/>
          </p:cNvGrpSpPr>
          <p:nvPr userDrawn="1"/>
        </p:nvGrpSpPr>
        <p:grpSpPr bwMode="auto">
          <a:xfrm>
            <a:off x="5715000" y="5973763"/>
            <a:ext cx="3200400" cy="673100"/>
            <a:chOff x="3648" y="3715"/>
            <a:chExt cx="2016" cy="424"/>
          </a:xfrm>
        </p:grpSpPr>
        <p:sp>
          <p:nvSpPr>
            <p:cNvPr id="14" name="Text Box 35"/>
            <p:cNvSpPr txBox="1">
              <a:spLocks noChangeArrowheads="1"/>
            </p:cNvSpPr>
            <p:nvPr userDrawn="1"/>
          </p:nvSpPr>
          <p:spPr bwMode="auto">
            <a:xfrm>
              <a:off x="3648" y="3715"/>
              <a:ext cx="2016" cy="327"/>
            </a:xfrm>
            <a:prstGeom prst="rect">
              <a:avLst/>
            </a:prstGeom>
            <a:noFill/>
            <a:ln w="9525">
              <a:noFill/>
              <a:miter lim="800000"/>
              <a:headEnd/>
              <a:tailEnd/>
            </a:ln>
            <a:effectLst/>
          </p:spPr>
          <p:txBody>
            <a:bodyPr>
              <a:spAutoFit/>
            </a:bodyPr>
            <a:lstStyle/>
            <a:p>
              <a:pPr algn="r">
                <a:spcBef>
                  <a:spcPct val="50000"/>
                </a:spcBef>
                <a:defRPr/>
              </a:pPr>
              <a:endParaRPr lang="da-DK" sz="2800" b="1">
                <a:solidFill>
                  <a:srgbClr val="5F5F5F"/>
                </a:solidFill>
                <a:latin typeface="Federation" pitchFamily="2" charset="0"/>
              </a:endParaRPr>
            </a:p>
          </p:txBody>
        </p:sp>
        <p:sp>
          <p:nvSpPr>
            <p:cNvPr id="15" name="Text Box 36"/>
            <p:cNvSpPr txBox="1">
              <a:spLocks noChangeArrowheads="1"/>
            </p:cNvSpPr>
            <p:nvPr userDrawn="1"/>
          </p:nvSpPr>
          <p:spPr bwMode="auto">
            <a:xfrm>
              <a:off x="3648" y="3974"/>
              <a:ext cx="1980" cy="165"/>
            </a:xfrm>
            <a:prstGeom prst="rect">
              <a:avLst/>
            </a:prstGeom>
            <a:noFill/>
            <a:ln w="9525">
              <a:noFill/>
              <a:miter lim="800000"/>
              <a:headEnd/>
              <a:tailEnd/>
            </a:ln>
            <a:effectLst/>
          </p:spPr>
          <p:txBody>
            <a:bodyPr>
              <a:spAutoFit/>
            </a:bodyPr>
            <a:lstStyle/>
            <a:p>
              <a:pPr algn="r">
                <a:spcBef>
                  <a:spcPct val="50000"/>
                </a:spcBef>
                <a:defRPr/>
              </a:pPr>
              <a:r>
                <a:rPr lang="da-DK" sz="1100" dirty="0">
                  <a:solidFill>
                    <a:srgbClr val="5F5F5F"/>
                  </a:solidFill>
                  <a:latin typeface="Calibri" pitchFamily="34" charset="0"/>
                </a:rPr>
                <a:t>   analyse </a:t>
              </a:r>
              <a:r>
                <a:rPr lang="da-DK" sz="1100" dirty="0">
                  <a:solidFill>
                    <a:srgbClr val="BF1E2D"/>
                  </a:solidFill>
                  <a:latin typeface="Calibri" pitchFamily="34" charset="0"/>
                </a:rPr>
                <a:t>&gt;</a:t>
              </a:r>
              <a:r>
                <a:rPr lang="da-DK" sz="1100" dirty="0">
                  <a:solidFill>
                    <a:srgbClr val="5F5F5F"/>
                  </a:solidFill>
                  <a:latin typeface="Calibri" pitchFamily="34" charset="0"/>
                </a:rPr>
                <a:t> proces </a:t>
              </a:r>
              <a:r>
                <a:rPr lang="da-DK" sz="1100" dirty="0">
                  <a:solidFill>
                    <a:srgbClr val="BF1E2D"/>
                  </a:solidFill>
                  <a:latin typeface="Calibri" pitchFamily="34" charset="0"/>
                </a:rPr>
                <a:t>&gt;</a:t>
              </a:r>
              <a:r>
                <a:rPr lang="da-DK" sz="1100" dirty="0">
                  <a:solidFill>
                    <a:srgbClr val="5F5F5F"/>
                  </a:solidFill>
                  <a:latin typeface="Calibri" pitchFamily="34" charset="0"/>
                </a:rPr>
                <a:t> udvikling</a:t>
              </a:r>
            </a:p>
          </p:txBody>
        </p:sp>
      </p:grpSp>
      <p:pic>
        <p:nvPicPr>
          <p:cNvPr id="16" name="Picture 22"/>
          <p:cNvPicPr>
            <a:picLocks noChangeAspect="1" noChangeArrowheads="1"/>
          </p:cNvPicPr>
          <p:nvPr userDrawn="1"/>
        </p:nvPicPr>
        <p:blipFill>
          <a:blip r:embed="rId12" cstate="print"/>
          <a:srcRect/>
          <a:stretch>
            <a:fillRect/>
          </a:stretch>
        </p:blipFill>
        <p:spPr bwMode="auto">
          <a:xfrm>
            <a:off x="7678738" y="6143625"/>
            <a:ext cx="1108075" cy="192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800">
          <a:solidFill>
            <a:srgbClr val="5F5F5F"/>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rgbClr val="5F5F5F"/>
          </a:solidFill>
          <a:latin typeface="Verdana" pitchFamily="-48" charset="0"/>
          <a:ea typeface="ＭＳ Ｐゴシック" charset="-128"/>
          <a:cs typeface="ＭＳ Ｐゴシック" charset="-128"/>
        </a:defRPr>
      </a:lvl2pPr>
      <a:lvl3pPr algn="l" rtl="0" eaLnBrk="0" fontAlgn="base" hangingPunct="0">
        <a:spcBef>
          <a:spcPct val="0"/>
        </a:spcBef>
        <a:spcAft>
          <a:spcPct val="0"/>
        </a:spcAft>
        <a:defRPr sz="2800">
          <a:solidFill>
            <a:srgbClr val="5F5F5F"/>
          </a:solidFill>
          <a:latin typeface="Verdana" pitchFamily="-48" charset="0"/>
          <a:ea typeface="ＭＳ Ｐゴシック" charset="-128"/>
          <a:cs typeface="ＭＳ Ｐゴシック" charset="-128"/>
        </a:defRPr>
      </a:lvl3pPr>
      <a:lvl4pPr algn="l" rtl="0" eaLnBrk="0" fontAlgn="base" hangingPunct="0">
        <a:spcBef>
          <a:spcPct val="0"/>
        </a:spcBef>
        <a:spcAft>
          <a:spcPct val="0"/>
        </a:spcAft>
        <a:defRPr sz="2800">
          <a:solidFill>
            <a:srgbClr val="5F5F5F"/>
          </a:solidFill>
          <a:latin typeface="Verdana" pitchFamily="-48" charset="0"/>
          <a:ea typeface="ＭＳ Ｐゴシック" charset="-128"/>
          <a:cs typeface="ＭＳ Ｐゴシック" charset="-128"/>
        </a:defRPr>
      </a:lvl4pPr>
      <a:lvl5pPr algn="l" rtl="0" eaLnBrk="0" fontAlgn="base" hangingPunct="0">
        <a:spcBef>
          <a:spcPct val="0"/>
        </a:spcBef>
        <a:spcAft>
          <a:spcPct val="0"/>
        </a:spcAft>
        <a:defRPr sz="2800">
          <a:solidFill>
            <a:srgbClr val="5F5F5F"/>
          </a:solidFill>
          <a:latin typeface="Verdana" pitchFamily="-48" charset="0"/>
          <a:ea typeface="ＭＳ Ｐゴシック" charset="-128"/>
          <a:cs typeface="ＭＳ Ｐゴシック" charset="-128"/>
        </a:defRPr>
      </a:lvl5pPr>
      <a:lvl6pPr marL="457200" algn="l" rtl="0" fontAlgn="base">
        <a:spcBef>
          <a:spcPct val="0"/>
        </a:spcBef>
        <a:spcAft>
          <a:spcPct val="0"/>
        </a:spcAft>
        <a:defRPr sz="2800">
          <a:solidFill>
            <a:srgbClr val="5F5F5F"/>
          </a:solidFill>
          <a:latin typeface="Verdana" pitchFamily="-48" charset="0"/>
        </a:defRPr>
      </a:lvl6pPr>
      <a:lvl7pPr marL="914400" algn="l" rtl="0" fontAlgn="base">
        <a:spcBef>
          <a:spcPct val="0"/>
        </a:spcBef>
        <a:spcAft>
          <a:spcPct val="0"/>
        </a:spcAft>
        <a:defRPr sz="2800">
          <a:solidFill>
            <a:srgbClr val="5F5F5F"/>
          </a:solidFill>
          <a:latin typeface="Verdana" pitchFamily="-48" charset="0"/>
        </a:defRPr>
      </a:lvl7pPr>
      <a:lvl8pPr marL="1371600" algn="l" rtl="0" fontAlgn="base">
        <a:spcBef>
          <a:spcPct val="0"/>
        </a:spcBef>
        <a:spcAft>
          <a:spcPct val="0"/>
        </a:spcAft>
        <a:defRPr sz="2800">
          <a:solidFill>
            <a:srgbClr val="5F5F5F"/>
          </a:solidFill>
          <a:latin typeface="Verdana" pitchFamily="-48" charset="0"/>
        </a:defRPr>
      </a:lvl8pPr>
      <a:lvl9pPr marL="1828800" algn="l" rtl="0" fontAlgn="base">
        <a:spcBef>
          <a:spcPct val="0"/>
        </a:spcBef>
        <a:spcAft>
          <a:spcPct val="0"/>
        </a:spcAft>
        <a:defRPr sz="2800">
          <a:solidFill>
            <a:srgbClr val="5F5F5F"/>
          </a:solidFill>
          <a:latin typeface="Verdana" pitchFamily="-48" charset="0"/>
        </a:defRPr>
      </a:lvl9pPr>
    </p:titleStyle>
    <p:bodyStyle>
      <a:lvl1pPr marL="342900" indent="-342900" algn="l" rtl="0" eaLnBrk="0" fontAlgn="base" hangingPunct="0">
        <a:spcBef>
          <a:spcPct val="20000"/>
        </a:spcBef>
        <a:spcAft>
          <a:spcPct val="0"/>
        </a:spcAft>
        <a:buClr>
          <a:srgbClr val="BF1E2D"/>
        </a:buClr>
        <a:buFont typeface="Verdana" pitchFamily="34" charset="0"/>
        <a:buChar char="&gt;"/>
        <a:defRPr sz="2400">
          <a:solidFill>
            <a:srgbClr val="5F5F5F"/>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BF1E2D"/>
        </a:buClr>
        <a:buFont typeface="Verdana" pitchFamily="34" charset="0"/>
        <a:buChar char="&gt;"/>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BF1E2D"/>
        </a:buClr>
        <a:buFont typeface="Verdana" pitchFamily="34" charset="0"/>
        <a:buChar char="&gt;"/>
        <a:defRPr sz="1600">
          <a:solidFill>
            <a:srgbClr val="5F5F5F"/>
          </a:solidFill>
          <a:latin typeface="+mn-lt"/>
          <a:ea typeface="ＭＳ Ｐゴシック" charset="-128"/>
        </a:defRPr>
      </a:lvl3pPr>
      <a:lvl4pPr marL="1600200" indent="-228600" algn="l" rtl="0" eaLnBrk="0" fontAlgn="base" hangingPunct="0">
        <a:spcBef>
          <a:spcPct val="20000"/>
        </a:spcBef>
        <a:spcAft>
          <a:spcPct val="0"/>
        </a:spcAft>
        <a:buClr>
          <a:srgbClr val="BF1E2D"/>
        </a:buClr>
        <a:buFont typeface="Verdana" pitchFamily="34" charset="0"/>
        <a:buChar char="&gt;"/>
        <a:defRPr sz="1400">
          <a:solidFill>
            <a:srgbClr val="5F5F5F"/>
          </a:solidFill>
          <a:latin typeface="+mn-lt"/>
          <a:ea typeface="ＭＳ Ｐゴシック" charset="-128"/>
        </a:defRPr>
      </a:lvl4pPr>
      <a:lvl5pPr marL="2057400" indent="-228600" algn="l" rtl="0" eaLnBrk="0" fontAlgn="base" hangingPunct="0">
        <a:spcBef>
          <a:spcPct val="20000"/>
        </a:spcBef>
        <a:spcAft>
          <a:spcPct val="0"/>
        </a:spcAft>
        <a:buClr>
          <a:srgbClr val="BF1E2D"/>
        </a:buClr>
        <a:buFont typeface="Verdana" pitchFamily="34" charset="0"/>
        <a:buChar char="&gt;"/>
        <a:defRPr sz="1200">
          <a:solidFill>
            <a:srgbClr val="5F5F5F"/>
          </a:solidFill>
          <a:latin typeface="+mn-lt"/>
          <a:ea typeface="ＭＳ Ｐゴシック" charset="-128"/>
        </a:defRPr>
      </a:lvl5pPr>
      <a:lvl6pPr marL="2514600" indent="-228600" algn="l" rtl="0" fontAlgn="base">
        <a:spcBef>
          <a:spcPct val="20000"/>
        </a:spcBef>
        <a:spcAft>
          <a:spcPct val="0"/>
        </a:spcAft>
        <a:buClr>
          <a:srgbClr val="FF0606"/>
        </a:buClr>
        <a:buFont typeface="Verdana" pitchFamily="-48" charset="0"/>
        <a:buChar char="&gt;"/>
        <a:defRPr sz="1200">
          <a:solidFill>
            <a:srgbClr val="5F5F5F"/>
          </a:solidFill>
          <a:latin typeface="+mn-lt"/>
        </a:defRPr>
      </a:lvl6pPr>
      <a:lvl7pPr marL="2971800" indent="-228600" algn="l" rtl="0" fontAlgn="base">
        <a:spcBef>
          <a:spcPct val="20000"/>
        </a:spcBef>
        <a:spcAft>
          <a:spcPct val="0"/>
        </a:spcAft>
        <a:buClr>
          <a:srgbClr val="FF0606"/>
        </a:buClr>
        <a:buFont typeface="Verdana" pitchFamily="-48" charset="0"/>
        <a:buChar char="&gt;"/>
        <a:defRPr sz="1200">
          <a:solidFill>
            <a:srgbClr val="5F5F5F"/>
          </a:solidFill>
          <a:latin typeface="+mn-lt"/>
        </a:defRPr>
      </a:lvl7pPr>
      <a:lvl8pPr marL="3429000" indent="-228600" algn="l" rtl="0" fontAlgn="base">
        <a:spcBef>
          <a:spcPct val="20000"/>
        </a:spcBef>
        <a:spcAft>
          <a:spcPct val="0"/>
        </a:spcAft>
        <a:buClr>
          <a:srgbClr val="FF0606"/>
        </a:buClr>
        <a:buFont typeface="Verdana" pitchFamily="-48" charset="0"/>
        <a:buChar char="&gt;"/>
        <a:defRPr sz="1200">
          <a:solidFill>
            <a:srgbClr val="5F5F5F"/>
          </a:solidFill>
          <a:latin typeface="+mn-lt"/>
        </a:defRPr>
      </a:lvl8pPr>
      <a:lvl9pPr marL="3886200" indent="-228600" algn="l" rtl="0" fontAlgn="base">
        <a:spcBef>
          <a:spcPct val="20000"/>
        </a:spcBef>
        <a:spcAft>
          <a:spcPct val="0"/>
        </a:spcAft>
        <a:buClr>
          <a:srgbClr val="FF0606"/>
        </a:buClr>
        <a:buFont typeface="Verdana" pitchFamily="-48" charset="0"/>
        <a:buChar char="&gt;"/>
        <a:defRPr sz="1200">
          <a:solidFill>
            <a:srgbClr val="5F5F5F"/>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2209800" y="3100388"/>
            <a:ext cx="6248400" cy="1362075"/>
          </a:xfrm>
          <a:prstGeom prst="rect">
            <a:avLst/>
          </a:prstGeom>
          <a:noFill/>
          <a:ln w="9525">
            <a:noFill/>
            <a:miter lim="800000"/>
            <a:headEnd/>
            <a:tailEnd/>
          </a:ln>
        </p:spPr>
        <p:txBody>
          <a:bodyPr/>
          <a:lstStyle/>
          <a:p>
            <a:pPr eaLnBrk="0" hangingPunct="0"/>
            <a:r>
              <a:rPr lang="da-DK" sz="3200" b="1" dirty="0" smtClean="0">
                <a:solidFill>
                  <a:srgbClr val="5F5F5F"/>
                </a:solidFill>
                <a:latin typeface="Calibri" pitchFamily="34" charset="0"/>
              </a:rPr>
              <a:t>Hvordan øger vi antallet af skolebesøg på Nationalmuseet?</a:t>
            </a:r>
            <a:endParaRPr lang="da-DK" sz="3200" b="1" dirty="0">
              <a:solidFill>
                <a:srgbClr val="5F5F5F"/>
              </a:solidFill>
              <a:latin typeface="Calibri" pitchFamily="34" charset="0"/>
            </a:endParaRPr>
          </a:p>
        </p:txBody>
      </p:sp>
      <p:sp>
        <p:nvSpPr>
          <p:cNvPr id="9219" name="Text Placeholder 2"/>
          <p:cNvSpPr>
            <a:spLocks/>
          </p:cNvSpPr>
          <p:nvPr/>
        </p:nvSpPr>
        <p:spPr bwMode="auto">
          <a:xfrm>
            <a:off x="2209800" y="1600200"/>
            <a:ext cx="5943600" cy="1500188"/>
          </a:xfrm>
          <a:prstGeom prst="rect">
            <a:avLst/>
          </a:prstGeom>
          <a:noFill/>
          <a:ln w="9525">
            <a:noFill/>
            <a:miter lim="800000"/>
            <a:headEnd/>
            <a:tailEnd/>
          </a:ln>
        </p:spPr>
        <p:txBody>
          <a:bodyPr anchor="b"/>
          <a:lstStyle/>
          <a:p>
            <a:pPr eaLnBrk="0" hangingPunct="0">
              <a:spcBef>
                <a:spcPct val="20000"/>
              </a:spcBef>
              <a:buClr>
                <a:srgbClr val="FF0000"/>
              </a:buClr>
              <a:buFont typeface="Verdana" pitchFamily="34" charset="0"/>
              <a:buNone/>
            </a:pPr>
            <a:r>
              <a:rPr lang="da-DK" sz="2000" dirty="0" smtClean="0">
                <a:solidFill>
                  <a:srgbClr val="5F5F5F"/>
                </a:solidFill>
                <a:latin typeface="Calibri" pitchFamily="34" charset="0"/>
              </a:rPr>
              <a:t>Kvalitativ brugerundersøgelse, december 2011</a:t>
            </a:r>
            <a:endParaRPr lang="da-DK" sz="2000" dirty="0">
              <a:solidFill>
                <a:srgbClr val="5F5F5F"/>
              </a:solidFill>
              <a:latin typeface="Calibri" pitchFamily="34" charset="0"/>
            </a:endParaRPr>
          </a:p>
        </p:txBody>
      </p:sp>
      <p:sp>
        <p:nvSpPr>
          <p:cNvPr id="9220" name="Rectangle 4"/>
          <p:cNvSpPr>
            <a:spLocks noChangeArrowheads="1"/>
          </p:cNvSpPr>
          <p:nvPr/>
        </p:nvSpPr>
        <p:spPr bwMode="auto">
          <a:xfrm>
            <a:off x="542925" y="3175"/>
            <a:ext cx="184150" cy="457200"/>
          </a:xfrm>
          <a:prstGeom prst="rect">
            <a:avLst/>
          </a:prstGeom>
          <a:noFill/>
          <a:ln w="9525">
            <a:noFill/>
            <a:miter lim="800000"/>
            <a:headEnd/>
            <a:tailEnd/>
          </a:ln>
        </p:spPr>
        <p:txBody>
          <a:bodyPr wrap="none">
            <a:spAutoFit/>
          </a:bodyPr>
          <a:lstStyle/>
          <a:p>
            <a:endParaRPr lang="da-D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dadgående pil 8"/>
          <p:cNvSpPr/>
          <p:nvPr/>
        </p:nvSpPr>
        <p:spPr>
          <a:xfrm>
            <a:off x="457200" y="4876800"/>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smtClean="0">
                <a:solidFill>
                  <a:srgbClr val="595959"/>
                </a:solidFill>
                <a:latin typeface="Calibri" charset="0"/>
              </a:rPr>
              <a:t>F</a:t>
            </a:r>
            <a:r>
              <a:rPr lang="da-DK" sz="2400" b="0" dirty="0" smtClean="0">
                <a:solidFill>
                  <a:srgbClr val="595959"/>
                </a:solidFill>
                <a:latin typeface="Calibri" charset="0"/>
              </a:rPr>
              <a:t>ase 4</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1535360" y="1928813"/>
            <a:ext cx="7429128" cy="42148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da-DK" altLang="ja-JP" sz="1600" b="1" dirty="0" smtClean="0">
                <a:latin typeface="Calibri" pitchFamily="34" charset="0"/>
              </a:rPr>
              <a:t>Fjerde fase: Fremtidsværksted</a:t>
            </a:r>
          </a:p>
          <a:p>
            <a:pPr eaLnBrk="1" hangingPunct="1"/>
            <a:r>
              <a:rPr lang="da-DK" altLang="ja-JP" sz="1600" dirty="0">
                <a:latin typeface="Calibri" pitchFamily="34" charset="0"/>
              </a:rPr>
              <a:t>To gruppesamtaler konverteret til i alt 12 interviews med folkeskole- og </a:t>
            </a:r>
            <a:r>
              <a:rPr lang="da-DK" altLang="ja-JP" sz="1600" dirty="0" smtClean="0">
                <a:latin typeface="Calibri" pitchFamily="34" charset="0"/>
              </a:rPr>
              <a:t>gymnasielærere</a:t>
            </a:r>
            <a:r>
              <a:rPr lang="da-DK" altLang="ja-JP" sz="1600" dirty="0">
                <a:latin typeface="Calibri" pitchFamily="34" charset="0"/>
              </a:rPr>
              <a:t> </a:t>
            </a:r>
            <a:r>
              <a:rPr lang="da-DK" altLang="ja-JP" sz="1600" dirty="0" smtClean="0">
                <a:latin typeface="Calibri" pitchFamily="34" charset="0"/>
              </a:rPr>
              <a:t>fra skoler i København og opland.</a:t>
            </a:r>
            <a:endParaRPr lang="da-DK" altLang="ja-JP" sz="1600" dirty="0">
              <a:latin typeface="Calibri" pitchFamily="34" charset="0"/>
            </a:endParaRPr>
          </a:p>
          <a:p>
            <a:pPr eaLnBrk="1" hangingPunct="1"/>
            <a:endParaRPr lang="da-DK" sz="1600" dirty="0" smtClean="0">
              <a:latin typeface="Calibri" pitchFamily="34" charset="0"/>
              <a:cs typeface="Calibri"/>
            </a:endParaRPr>
          </a:p>
          <a:p>
            <a:pPr eaLnBrk="1" hangingPunct="1"/>
            <a:r>
              <a:rPr lang="da-DK" sz="1600" dirty="0" smtClean="0">
                <a:latin typeface="Calibri"/>
                <a:cs typeface="Calibri"/>
              </a:rPr>
              <a:t>Her </a:t>
            </a:r>
            <a:r>
              <a:rPr lang="da-DK" sz="1600" dirty="0">
                <a:latin typeface="Calibri"/>
                <a:cs typeface="Calibri"/>
              </a:rPr>
              <a:t>sættes museernes egne ideer i spil i en brugerkontekst. I de 12 interviews skal deltagerne diskutere oplæg fra den interne workshop (fase 1</a:t>
            </a:r>
            <a:r>
              <a:rPr lang="da-DK" sz="1600" dirty="0" smtClean="0">
                <a:latin typeface="Calibri"/>
                <a:cs typeface="Calibri"/>
              </a:rPr>
              <a:t>) </a:t>
            </a:r>
            <a:r>
              <a:rPr lang="da-DK" sz="1600" dirty="0">
                <a:latin typeface="Calibri"/>
                <a:cs typeface="Calibri"/>
              </a:rPr>
              <a:t>og videreudvikle dem, så de matcher skolernes hverdag.  </a:t>
            </a:r>
          </a:p>
          <a:p>
            <a:endParaRPr lang="da-DK" sz="1600" dirty="0" smtClean="0">
              <a:latin typeface="Calibri"/>
              <a:cs typeface="Calibri"/>
            </a:endParaRPr>
          </a:p>
          <a:p>
            <a:r>
              <a:rPr lang="da-DK" sz="1600" dirty="0" smtClean="0">
                <a:latin typeface="Calibri"/>
                <a:cs typeface="Calibri"/>
              </a:rPr>
              <a:t>Herudover </a:t>
            </a:r>
            <a:r>
              <a:rPr lang="da-DK" sz="1600" dirty="0">
                <a:latin typeface="Calibri"/>
                <a:cs typeface="Calibri"/>
              </a:rPr>
              <a:t>skal lærerne diskutere kendskab til museerne, museernes image, markedsføring og mulighederne for et fremtidigt mere udbygget samarbejde mellem skoler og museerne.  </a:t>
            </a:r>
            <a:endParaRPr lang="da-DK" sz="1600" dirty="0" smtClean="0">
              <a:latin typeface="Calibri"/>
              <a:cs typeface="Calibri"/>
            </a:endParaRPr>
          </a:p>
          <a:p>
            <a:endParaRPr lang="da-DK" sz="1600" dirty="0">
              <a:latin typeface="Calibri"/>
              <a:cs typeface="Calibri"/>
            </a:endParaRPr>
          </a:p>
          <a:p>
            <a:r>
              <a:rPr lang="da-DK" sz="1600" dirty="0" smtClean="0">
                <a:latin typeface="Calibri"/>
                <a:cs typeface="Calibri"/>
              </a:rPr>
              <a:t>Her er interviewet fire lærere fra gymnasier og otte fra folkeskoler, som alle er brugere af museerne. </a:t>
            </a:r>
            <a:endParaRPr lang="da-DK" sz="1600" dirty="0">
              <a:latin typeface="Calibri"/>
              <a:cs typeface="Calibri"/>
            </a:endParaRPr>
          </a:p>
          <a:p>
            <a:pPr eaLnBrk="1" hangingPunct="1"/>
            <a:endParaRPr lang="da-DK" altLang="ja-JP" sz="1600" dirty="0">
              <a:latin typeface="Calibri" pitchFamily="34" charset="0"/>
            </a:endParaRPr>
          </a:p>
          <a:p>
            <a:pPr marL="0" indent="0" eaLnBrk="1" hangingPunct="1">
              <a:buNone/>
            </a:pPr>
            <a:endParaRPr lang="da-DK" altLang="ja-JP" sz="1600" b="1" dirty="0" smtClean="0">
              <a:latin typeface="Calibri" pitchFamily="34" charset="0"/>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sp>
        <p:nvSpPr>
          <p:cNvPr id="5" name="Nedadgående pil 8"/>
          <p:cNvSpPr/>
          <p:nvPr/>
        </p:nvSpPr>
        <p:spPr>
          <a:xfrm>
            <a:off x="467544" y="2132856"/>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Nedadgående pil 4"/>
          <p:cNvSpPr/>
          <p:nvPr/>
        </p:nvSpPr>
        <p:spPr>
          <a:xfrm>
            <a:off x="457200" y="21336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Nedadgående pil 4"/>
          <p:cNvSpPr/>
          <p:nvPr/>
        </p:nvSpPr>
        <p:spPr>
          <a:xfrm>
            <a:off x="457200" y="2997696"/>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Nedadgående pil 4"/>
          <p:cNvSpPr/>
          <p:nvPr/>
        </p:nvSpPr>
        <p:spPr>
          <a:xfrm>
            <a:off x="457200" y="39338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83069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Deltagerne i undersøgelsen</a:t>
            </a:r>
            <a:endParaRPr lang="da-DK" b="1"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2400" b="0" dirty="0" smtClean="0">
                <a:solidFill>
                  <a:srgbClr val="595959"/>
                </a:solidFill>
                <a:latin typeface="Calibri" charset="0"/>
              </a:rPr>
              <a:t>Deltagere</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539552" y="1928813"/>
            <a:ext cx="8424936" cy="42148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da-DK" altLang="ja-JP" sz="1600" dirty="0" smtClean="0">
                <a:latin typeface="Calibri" pitchFamily="34" charset="0"/>
              </a:rPr>
              <a:t>Deltagere fra undervisningsinstitutioner i København (postnummer 1000-2500) og opland (postnummer 2500-2990)</a:t>
            </a:r>
          </a:p>
          <a:p>
            <a:pPr eaLnBrk="1" hangingPunct="1"/>
            <a:endParaRPr lang="da-DK" altLang="ja-JP" sz="1600" dirty="0" smtClean="0">
              <a:latin typeface="Calibri" pitchFamily="34" charset="0"/>
            </a:endParaRPr>
          </a:p>
          <a:p>
            <a:pPr eaLnBrk="1" hangingPunct="1"/>
            <a:r>
              <a:rPr lang="da-DK" altLang="ja-JP" sz="1600" dirty="0" smtClean="0">
                <a:latin typeface="Calibri" pitchFamily="34" charset="0"/>
              </a:rPr>
              <a:t>5 privat- og folkeskoler beliggende i København</a:t>
            </a:r>
          </a:p>
          <a:p>
            <a:pPr eaLnBrk="1" hangingPunct="1"/>
            <a:r>
              <a:rPr lang="da-DK" altLang="ja-JP" sz="1600" dirty="0" smtClean="0">
                <a:latin typeface="Calibri" pitchFamily="34" charset="0"/>
              </a:rPr>
              <a:t>5 privat- og folkeskoler fra oplandet</a:t>
            </a:r>
          </a:p>
          <a:p>
            <a:pPr eaLnBrk="1" hangingPunct="1"/>
            <a:r>
              <a:rPr lang="da-DK" altLang="ja-JP" sz="1600" dirty="0" smtClean="0">
                <a:latin typeface="Calibri" pitchFamily="34" charset="0"/>
              </a:rPr>
              <a:t>Heraf er 30% private og 70% offentlige</a:t>
            </a:r>
          </a:p>
          <a:p>
            <a:pPr eaLnBrk="1" hangingPunct="1"/>
            <a:endParaRPr lang="da-DK" altLang="ja-JP" sz="1600" dirty="0" smtClean="0">
              <a:latin typeface="Calibri" pitchFamily="34" charset="0"/>
            </a:endParaRPr>
          </a:p>
          <a:p>
            <a:pPr eaLnBrk="1" hangingPunct="1"/>
            <a:r>
              <a:rPr lang="da-DK" altLang="ja-JP" sz="1600" dirty="0" smtClean="0">
                <a:latin typeface="Calibri" pitchFamily="34" charset="0"/>
              </a:rPr>
              <a:t>3 gymnasier fra København</a:t>
            </a:r>
          </a:p>
          <a:p>
            <a:pPr eaLnBrk="1" hangingPunct="1"/>
            <a:r>
              <a:rPr lang="da-DK" altLang="ja-JP" sz="1600" dirty="0" smtClean="0">
                <a:latin typeface="Calibri" pitchFamily="34" charset="0"/>
              </a:rPr>
              <a:t>1 </a:t>
            </a:r>
            <a:r>
              <a:rPr lang="da-DK" altLang="ja-JP" sz="1600" dirty="0" err="1" smtClean="0">
                <a:latin typeface="Calibri" pitchFamily="34" charset="0"/>
              </a:rPr>
              <a:t>gymnasie</a:t>
            </a:r>
            <a:r>
              <a:rPr lang="da-DK" altLang="ja-JP" sz="1600" dirty="0" smtClean="0">
                <a:latin typeface="Calibri" pitchFamily="34" charset="0"/>
              </a:rPr>
              <a:t> fra oplandet</a:t>
            </a:r>
          </a:p>
          <a:p>
            <a:pPr eaLnBrk="1" hangingPunct="1"/>
            <a:r>
              <a:rPr lang="da-DK" altLang="ja-JP" sz="1600" dirty="0" smtClean="0">
                <a:latin typeface="Calibri" pitchFamily="34" charset="0"/>
              </a:rPr>
              <a:t>Et af gymnasierne privat, resten offentlige.</a:t>
            </a:r>
          </a:p>
          <a:p>
            <a:pPr marL="0" indent="0" eaLnBrk="1" hangingPunct="1">
              <a:buNone/>
            </a:pPr>
            <a:endParaRPr lang="da-DK" altLang="ja-JP" sz="1600" dirty="0" smtClean="0">
              <a:latin typeface="Calibri" pitchFamily="34" charset="0"/>
            </a:endParaRPr>
          </a:p>
          <a:p>
            <a:pPr eaLnBrk="1" hangingPunct="1"/>
            <a:r>
              <a:rPr lang="da-DK" altLang="ja-JP" sz="1600" dirty="0">
                <a:latin typeface="Calibri" pitchFamily="34" charset="0"/>
              </a:rPr>
              <a:t>Gymnasierne udgør en 1/3 af de interviewede, mens</a:t>
            </a:r>
            <a:r>
              <a:rPr lang="da-DK" altLang="ja-JP" sz="1600" dirty="0" smtClean="0">
                <a:latin typeface="Calibri" pitchFamily="34" charset="0"/>
              </a:rPr>
              <a:t> privat- og folkeskolerne </a:t>
            </a:r>
            <a:r>
              <a:rPr lang="da-DK" altLang="ja-JP" sz="1600" dirty="0">
                <a:latin typeface="Calibri" pitchFamily="34" charset="0"/>
              </a:rPr>
              <a:t>udgør 2/3</a:t>
            </a:r>
            <a:r>
              <a:rPr lang="da-DK" altLang="ja-JP" sz="1600" dirty="0" smtClean="0">
                <a:latin typeface="Calibri" pitchFamily="34" charset="0"/>
              </a:rPr>
              <a:t>.</a:t>
            </a:r>
          </a:p>
          <a:p>
            <a:pPr eaLnBrk="1" hangingPunct="1"/>
            <a:r>
              <a:rPr lang="da-DK" altLang="ja-JP" sz="1600" dirty="0" smtClean="0">
                <a:latin typeface="Calibri" pitchFamily="34" charset="0"/>
              </a:rPr>
              <a:t>50% af deltagerne bruger i øjeblikket museerne. 50% gør ikke. </a:t>
            </a:r>
          </a:p>
          <a:p>
            <a:pPr eaLnBrk="1" hangingPunct="1"/>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a:latin typeface="Calibri" pitchFamily="34" charset="0"/>
            </a:endParaRPr>
          </a:p>
          <a:p>
            <a:pPr marL="0" indent="0" eaLnBrk="1" hangingPunct="1">
              <a:buNone/>
            </a:pPr>
            <a:endParaRPr lang="da-DK" altLang="ja-JP" sz="1600" b="1" dirty="0" smtClean="0">
              <a:latin typeface="Calibri" pitchFamily="34" charset="0"/>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spTree>
    <p:extLst>
      <p:ext uri="{BB962C8B-B14F-4D97-AF65-F5344CB8AC3E}">
        <p14:creationId xmlns:p14="http://schemas.microsoft.com/office/powerpoint/2010/main" val="3961645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2400" b="0" dirty="0" smtClean="0">
                <a:solidFill>
                  <a:srgbClr val="595959"/>
                </a:solidFill>
                <a:latin typeface="Calibri" charset="0"/>
              </a:rPr>
              <a:t>Fordeling af fag:</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539552" y="1928813"/>
            <a:ext cx="8424936" cy="42148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smtClean="0">
              <a:latin typeface="Calibri" pitchFamily="34" charset="0"/>
            </a:endParaRPr>
          </a:p>
          <a:p>
            <a:pPr eaLnBrk="1" hangingPunct="1"/>
            <a:endParaRPr lang="da-DK" altLang="ja-JP" sz="1600" dirty="0">
              <a:latin typeface="Calibri" pitchFamily="34" charset="0"/>
            </a:endParaRPr>
          </a:p>
          <a:p>
            <a:pPr eaLnBrk="1" hangingPunct="1"/>
            <a:endParaRPr lang="da-DK" altLang="ja-JP" sz="1600" dirty="0">
              <a:latin typeface="Calibri" pitchFamily="34" charset="0"/>
            </a:endParaRPr>
          </a:p>
          <a:p>
            <a:pPr marL="0" indent="0" eaLnBrk="1" hangingPunct="1">
              <a:buNone/>
            </a:pPr>
            <a:endParaRPr lang="da-DK" altLang="ja-JP" sz="1600" b="1" dirty="0" smtClean="0">
              <a:latin typeface="Calibri" pitchFamily="34" charset="0"/>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graphicFrame>
        <p:nvGraphicFramePr>
          <p:cNvPr id="2" name="Diagram 1"/>
          <p:cNvGraphicFramePr/>
          <p:nvPr>
            <p:extLst>
              <p:ext uri="{D42A27DB-BD31-4B8C-83A1-F6EECF244321}">
                <p14:modId xmlns:p14="http://schemas.microsoft.com/office/powerpoint/2010/main" val="1043950844"/>
              </p:ext>
            </p:extLst>
          </p:nvPr>
        </p:nvGraphicFramePr>
        <p:xfrm>
          <a:off x="1907704" y="1268760"/>
          <a:ext cx="6768752"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80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Hovedresultater</a:t>
            </a:r>
            <a:endParaRPr lang="da-DK" b="1"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Skolerne</a:t>
            </a:r>
          </a:p>
          <a:p>
            <a:r>
              <a:rPr lang="da-DK" sz="1600" dirty="0" smtClean="0">
                <a:latin typeface="Calibri" pitchFamily="34" charset="0"/>
              </a:rPr>
              <a:t>Skolerne har et meget forskelligt udgangspunkt for brug af museerne:</a:t>
            </a:r>
          </a:p>
          <a:p>
            <a:pPr lvl="1"/>
            <a:r>
              <a:rPr lang="da-DK" sz="1600" dirty="0" smtClean="0">
                <a:latin typeface="Calibri" pitchFamily="34" charset="0"/>
              </a:rPr>
              <a:t>Folkeskolerne og gymnasierne er meget presset af ydre faktorer, og er hæmmet af både manglende tid og økonomi. </a:t>
            </a:r>
          </a:p>
          <a:p>
            <a:pPr lvl="1"/>
            <a:r>
              <a:rPr lang="da-DK" sz="1600" dirty="0" smtClean="0">
                <a:latin typeface="Calibri" pitchFamily="34" charset="0"/>
              </a:rPr>
              <a:t>Privat- og friskolerne har flere ressourcer (tid, økonomi, og overskud i hverdagen) til brug på f.eks. Museumsbesøg. </a:t>
            </a:r>
          </a:p>
          <a:p>
            <a:endParaRPr lang="da-DK" sz="800" dirty="0" smtClean="0">
              <a:latin typeface="Calibri" pitchFamily="34" charset="0"/>
            </a:endParaRPr>
          </a:p>
          <a:p>
            <a:pPr>
              <a:buNone/>
            </a:pPr>
            <a:r>
              <a:rPr lang="da-DK" sz="1600" b="1" dirty="0" smtClean="0">
                <a:latin typeface="Calibri" pitchFamily="34" charset="0"/>
              </a:rPr>
              <a:t>Lærerne</a:t>
            </a:r>
          </a:p>
          <a:p>
            <a:r>
              <a:rPr lang="da-DK" sz="1600" dirty="0" smtClean="0">
                <a:latin typeface="Calibri" pitchFamily="34" charset="0"/>
              </a:rPr>
              <a:t>Lærerkræfterne bærer meget præg af det miljø, de arbejder i:</a:t>
            </a:r>
          </a:p>
          <a:p>
            <a:r>
              <a:rPr lang="da-DK" sz="1600" dirty="0" smtClean="0">
                <a:latin typeface="Calibri" pitchFamily="34" charset="0"/>
              </a:rPr>
              <a:t>Folkeskolelærerne er meget presset fagligt af </a:t>
            </a:r>
            <a:r>
              <a:rPr lang="da-DK" sz="1600" dirty="0" err="1" smtClean="0">
                <a:latin typeface="Calibri" pitchFamily="34" charset="0"/>
              </a:rPr>
              <a:t>læringsmål</a:t>
            </a:r>
            <a:r>
              <a:rPr lang="da-DK" sz="1600" dirty="0" smtClean="0">
                <a:latin typeface="Calibri" pitchFamily="34" charset="0"/>
              </a:rPr>
              <a:t>, underprioritering af de små fag og flere pædagogiske hensyn.</a:t>
            </a:r>
          </a:p>
          <a:p>
            <a:r>
              <a:rPr lang="da-DK" sz="1600" dirty="0" smtClean="0">
                <a:latin typeface="Calibri" pitchFamily="34" charset="0"/>
              </a:rPr>
              <a:t>Folkeskolelærerne organiserer sig i højere og højere grad i teams.</a:t>
            </a:r>
          </a:p>
          <a:p>
            <a:r>
              <a:rPr lang="da-DK" sz="1600" dirty="0" smtClean="0">
                <a:latin typeface="Calibri" pitchFamily="34" charset="0"/>
              </a:rPr>
              <a:t>Privat- og friskolelærerne oplever et mildere pres, og oplever støtte fra forældre og ledelse. </a:t>
            </a:r>
          </a:p>
          <a:p>
            <a:r>
              <a:rPr lang="da-DK" sz="1600" dirty="0" smtClean="0">
                <a:latin typeface="Calibri" pitchFamily="34" charset="0"/>
              </a:rPr>
              <a:t>Gymnasielærerne oplever ny organisering af deres arbejdsområde. Der er fokus på tværfagligt arbejde, men også mere frihed til at tilrettelægge sin undervisning. </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Opsummering</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En god museumsoplevelse</a:t>
            </a:r>
          </a:p>
          <a:p>
            <a:r>
              <a:rPr lang="da-DK" sz="1600" dirty="0" smtClean="0">
                <a:latin typeface="Calibri" pitchFamily="34" charset="0"/>
              </a:rPr>
              <a:t>Lærerne er meget enige på tværs af uddannelsesinstitutioner:</a:t>
            </a:r>
          </a:p>
          <a:p>
            <a:pPr lvl="1"/>
            <a:r>
              <a:rPr lang="da-DK" sz="1600" dirty="0" smtClean="0">
                <a:latin typeface="Calibri" pitchFamily="34" charset="0"/>
              </a:rPr>
              <a:t>En levende, engageret formidler er </a:t>
            </a:r>
            <a:r>
              <a:rPr lang="da-DK" sz="1600" dirty="0" err="1" smtClean="0">
                <a:latin typeface="Calibri" pitchFamily="34" charset="0"/>
              </a:rPr>
              <a:t>alpha</a:t>
            </a:r>
            <a:r>
              <a:rPr lang="da-DK" sz="1600" dirty="0" smtClean="0">
                <a:latin typeface="Calibri" pitchFamily="34" charset="0"/>
              </a:rPr>
              <a:t> og omega for oplevelsen.</a:t>
            </a:r>
          </a:p>
          <a:p>
            <a:pPr lvl="1"/>
            <a:r>
              <a:rPr lang="da-DK" sz="1600" dirty="0" err="1" smtClean="0">
                <a:latin typeface="Calibri" pitchFamily="34" charset="0"/>
              </a:rPr>
              <a:t>Hands</a:t>
            </a:r>
            <a:r>
              <a:rPr lang="da-DK" sz="1600" dirty="0" smtClean="0">
                <a:latin typeface="Calibri" pitchFamily="34" charset="0"/>
              </a:rPr>
              <a:t> </a:t>
            </a:r>
            <a:r>
              <a:rPr lang="da-DK" sz="1600" dirty="0" err="1" smtClean="0">
                <a:latin typeface="Calibri" pitchFamily="34" charset="0"/>
              </a:rPr>
              <a:t>on</a:t>
            </a:r>
            <a:r>
              <a:rPr lang="da-DK" sz="1600" dirty="0" smtClean="0">
                <a:latin typeface="Calibri" pitchFamily="34" charset="0"/>
              </a:rPr>
              <a:t> er meget befordrende for læringen, uanset om man er folkeskole- eller gymnasieelev. </a:t>
            </a:r>
          </a:p>
          <a:p>
            <a:endParaRPr lang="da-DK" sz="800" dirty="0" smtClean="0">
              <a:latin typeface="Calibri" pitchFamily="34" charset="0"/>
            </a:endParaRPr>
          </a:p>
          <a:p>
            <a:pPr>
              <a:buNone/>
            </a:pPr>
            <a:r>
              <a:rPr lang="da-DK" sz="1600" b="1" dirty="0" smtClean="0">
                <a:latin typeface="Calibri" pitchFamily="34" charset="0"/>
              </a:rPr>
              <a:t>Museernes image</a:t>
            </a:r>
          </a:p>
          <a:p>
            <a:r>
              <a:rPr lang="da-DK" sz="1600" dirty="0" smtClean="0">
                <a:latin typeface="Calibri" pitchFamily="34" charset="0"/>
              </a:rPr>
              <a:t>Museerne har ikke et dårligt image, men heller ikke entydigt godt. Mange lærere er lidt indifferente over for museerne.</a:t>
            </a:r>
          </a:p>
          <a:p>
            <a:r>
              <a:rPr lang="da-DK" sz="1600" dirty="0" smtClean="0">
                <a:latin typeface="Calibri" pitchFamily="34" charset="0"/>
              </a:rPr>
              <a:t>Museernes har et image som passivt og lidt kedeligt. </a:t>
            </a:r>
          </a:p>
          <a:p>
            <a:r>
              <a:rPr lang="da-DK" sz="1600" dirty="0" smtClean="0">
                <a:latin typeface="Calibri" pitchFamily="34" charset="0"/>
              </a:rPr>
              <a:t>Statens Naturhistoriske museum opleves dog som mere interaktivt end de øvrige.</a:t>
            </a:r>
          </a:p>
          <a:p>
            <a:r>
              <a:rPr lang="da-DK" sz="1600" dirty="0" smtClean="0">
                <a:latin typeface="Calibri" pitchFamily="34" charset="0"/>
              </a:rPr>
              <a:t>Museerne har ifølge lærerne et kæmpe potentiale qua deres </a:t>
            </a:r>
            <a:r>
              <a:rPr lang="da-DK" sz="1600" dirty="0" err="1" smtClean="0">
                <a:latin typeface="Calibri" pitchFamily="34" charset="0"/>
              </a:rPr>
              <a:t>autensitet</a:t>
            </a:r>
            <a:r>
              <a:rPr lang="da-DK" sz="1600" dirty="0" smtClean="0">
                <a:latin typeface="Calibri" pitchFamily="34" charset="0"/>
              </a:rPr>
              <a:t>, størrelse mv. </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Opsummering</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Primære barrierer</a:t>
            </a:r>
          </a:p>
          <a:p>
            <a:r>
              <a:rPr lang="da-DK" sz="1600" dirty="0" smtClean="0">
                <a:latin typeface="Calibri" pitchFamily="34" charset="0"/>
              </a:rPr>
              <a:t>Tid og afstand er betydelige barrierer for brug af museerne.</a:t>
            </a:r>
          </a:p>
          <a:p>
            <a:endParaRPr lang="da-DK" sz="800" dirty="0" smtClean="0">
              <a:latin typeface="Calibri" pitchFamily="34" charset="0"/>
            </a:endParaRPr>
          </a:p>
          <a:p>
            <a:r>
              <a:rPr lang="da-DK" sz="1600" dirty="0" smtClean="0">
                <a:latin typeface="Calibri" pitchFamily="34" charset="0"/>
              </a:rPr>
              <a:t>Vantænkning hos lærerne fylder en del.</a:t>
            </a:r>
          </a:p>
          <a:p>
            <a:pPr lvl="1"/>
            <a:r>
              <a:rPr lang="da-DK" sz="1600" dirty="0" smtClean="0">
                <a:latin typeface="Calibri" pitchFamily="34" charset="0"/>
              </a:rPr>
              <a:t>Lærerne peger på, at idéen om tættere samarbejde mellem lærere og museer kan være en del af løsningen.</a:t>
            </a:r>
          </a:p>
          <a:p>
            <a:endParaRPr lang="da-DK" sz="800" dirty="0" smtClean="0">
              <a:latin typeface="Calibri" pitchFamily="34" charset="0"/>
            </a:endParaRPr>
          </a:p>
          <a:p>
            <a:r>
              <a:rPr lang="da-DK" sz="1600" dirty="0" smtClean="0">
                <a:latin typeface="Calibri" pitchFamily="34" charset="0"/>
              </a:rPr>
              <a:t>Lærerne ser barrierer i at koble deres fag og </a:t>
            </a:r>
            <a:r>
              <a:rPr lang="da-DK" sz="1600" dirty="0" err="1" smtClean="0">
                <a:latin typeface="Calibri" pitchFamily="34" charset="0"/>
              </a:rPr>
              <a:t>læringsmål</a:t>
            </a:r>
            <a:r>
              <a:rPr lang="da-DK" sz="1600" dirty="0" smtClean="0">
                <a:latin typeface="Calibri" pitchFamily="34" charset="0"/>
              </a:rPr>
              <a:t> til museernes tilbud.</a:t>
            </a:r>
          </a:p>
          <a:p>
            <a:pPr lvl="1"/>
            <a:r>
              <a:rPr lang="da-DK" sz="1600" dirty="0" smtClean="0">
                <a:latin typeface="Calibri" pitchFamily="34" charset="0"/>
              </a:rPr>
              <a:t>Igen forventer lærerne, at et samarbejde kan skabe en større forståelse for behovene for en målrettet </a:t>
            </a:r>
            <a:r>
              <a:rPr lang="da-DK" sz="1600" dirty="0" err="1" smtClean="0">
                <a:latin typeface="Calibri" pitchFamily="34" charset="0"/>
              </a:rPr>
              <a:t>videnstilegnelse</a:t>
            </a:r>
            <a:r>
              <a:rPr lang="da-DK" sz="1600" dirty="0" smtClean="0">
                <a:latin typeface="Calibri" pitchFamily="34" charset="0"/>
              </a:rPr>
              <a:t>.</a:t>
            </a:r>
          </a:p>
          <a:p>
            <a:endParaRPr lang="da-DK" sz="800" dirty="0" smtClean="0">
              <a:latin typeface="Calibri" pitchFamily="34" charset="0"/>
            </a:endParaRPr>
          </a:p>
          <a:p>
            <a:r>
              <a:rPr lang="da-DK" sz="1600" dirty="0" smtClean="0">
                <a:latin typeface="Calibri" pitchFamily="34" charset="0"/>
              </a:rPr>
              <a:t>Skolernes økonomi: Der er ingen penge til ekstra aktiviteter på skolerne. </a:t>
            </a:r>
          </a:p>
          <a:p>
            <a:pPr lvl="1"/>
            <a:r>
              <a:rPr lang="da-DK" sz="1600" dirty="0" smtClean="0">
                <a:latin typeface="Calibri" pitchFamily="34" charset="0"/>
              </a:rPr>
              <a:t>Især idéen om museer på egen hånd, kan dog være en hjælp, iflg. lærerne. </a:t>
            </a:r>
          </a:p>
          <a:p>
            <a:endParaRPr lang="da-DK" sz="16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Opsummering</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Primære barrierer</a:t>
            </a:r>
          </a:p>
          <a:p>
            <a:r>
              <a:rPr lang="da-DK" sz="1600" dirty="0" smtClean="0">
                <a:latin typeface="Calibri" pitchFamily="34" charset="0"/>
              </a:rPr>
              <a:t>Nogle lærere har svært ved at se en merværdi i et besøg, i forhold til den traditionelle undervisning.</a:t>
            </a:r>
          </a:p>
          <a:p>
            <a:pPr lvl="1"/>
            <a:r>
              <a:rPr lang="da-DK" sz="1600" dirty="0" smtClean="0">
                <a:latin typeface="Calibri" pitchFamily="34" charset="0"/>
              </a:rPr>
              <a:t>Der er derfor behov for afklaring af, hvad hhv. lærere og museer oplever som merværdi, og hvad behovene er. </a:t>
            </a:r>
          </a:p>
          <a:p>
            <a:endParaRPr lang="da-DK" sz="800" dirty="0" smtClean="0">
              <a:latin typeface="Calibri" pitchFamily="34" charset="0"/>
            </a:endParaRPr>
          </a:p>
          <a:p>
            <a:r>
              <a:rPr lang="da-DK" sz="1600" dirty="0" smtClean="0">
                <a:latin typeface="Calibri" pitchFamily="34" charset="0"/>
              </a:rPr>
              <a:t>Timefordeling: De traditionelle ’</a:t>
            </a:r>
            <a:r>
              <a:rPr lang="da-DK" sz="1600" dirty="0" err="1" smtClean="0">
                <a:latin typeface="Calibri" pitchFamily="34" charset="0"/>
              </a:rPr>
              <a:t>museumsfag</a:t>
            </a:r>
            <a:r>
              <a:rPr lang="da-DK" sz="1600" dirty="0" smtClean="0">
                <a:latin typeface="Calibri" pitchFamily="34" charset="0"/>
              </a:rPr>
              <a:t>’ decimeres.</a:t>
            </a:r>
          </a:p>
          <a:p>
            <a:pPr lvl="1"/>
            <a:r>
              <a:rPr lang="da-DK" sz="1600" dirty="0" smtClean="0">
                <a:latin typeface="Calibri" pitchFamily="34" charset="0"/>
              </a:rPr>
              <a:t>Et tættere samarbejde med lærere med forskellig </a:t>
            </a:r>
            <a:r>
              <a:rPr lang="da-DK" sz="1600" dirty="0" err="1" smtClean="0">
                <a:latin typeface="Calibri" pitchFamily="34" charset="0"/>
              </a:rPr>
              <a:t>fagspecialer</a:t>
            </a:r>
            <a:r>
              <a:rPr lang="da-DK" sz="1600" dirty="0" smtClean="0">
                <a:latin typeface="Calibri" pitchFamily="34" charset="0"/>
              </a:rPr>
              <a:t> kan afdække, om der er muligheder for at udarbejde tilbud til andre faggrupper eller til den tværfaglige undervisning.</a:t>
            </a:r>
          </a:p>
          <a:p>
            <a:endParaRPr lang="da-DK" sz="8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Opsummering</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Anbefalinger</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2400" b="0" dirty="0" smtClean="0">
                <a:solidFill>
                  <a:srgbClr val="595959"/>
                </a:solidFill>
                <a:latin typeface="Calibri" charset="0"/>
              </a:rPr>
              <a:t>Indholdsfortegnelse</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685800" y="2057400"/>
            <a:ext cx="685800" cy="4214812"/>
          </a:xfrm>
          <a:noFill/>
          <a:ln>
            <a:miter lim="800000"/>
            <a:headEnd/>
            <a:tailEnd/>
          </a:ln>
        </p:spPr>
        <p:txBody>
          <a:bodyPr vert="horz" wrap="square" lIns="91440" tIns="45720" rIns="91440" bIns="45720" numCol="1" anchor="t" anchorCtr="0" compatLnSpc="1">
            <a:prstTxWarp prst="textNoShape">
              <a:avLst/>
            </a:prstTxWarp>
          </a:bodyPr>
          <a:lstStyle/>
          <a:p>
            <a:pPr>
              <a:buNone/>
            </a:pPr>
            <a:r>
              <a:rPr lang="da-DK" sz="1600" b="1" dirty="0" smtClean="0">
                <a:latin typeface="Calibri"/>
                <a:cs typeface="Calibri"/>
              </a:rPr>
              <a:t>3</a:t>
            </a:r>
          </a:p>
          <a:p>
            <a:pPr>
              <a:buNone/>
            </a:pPr>
            <a:endParaRPr lang="da-DK" sz="800" b="1" dirty="0" smtClean="0">
              <a:latin typeface="Calibri"/>
              <a:cs typeface="Calibri"/>
            </a:endParaRPr>
          </a:p>
          <a:p>
            <a:pPr>
              <a:buNone/>
            </a:pPr>
            <a:r>
              <a:rPr lang="da-DK" sz="1600" b="1" dirty="0" smtClean="0">
                <a:latin typeface="Calibri"/>
                <a:cs typeface="Calibri"/>
              </a:rPr>
              <a:t>11</a:t>
            </a:r>
          </a:p>
          <a:p>
            <a:pPr>
              <a:buNone/>
            </a:pPr>
            <a:endParaRPr lang="da-DK" sz="800" b="1" dirty="0" smtClean="0">
              <a:latin typeface="Calibri"/>
              <a:cs typeface="Calibri"/>
            </a:endParaRPr>
          </a:p>
          <a:p>
            <a:pPr>
              <a:buNone/>
            </a:pPr>
            <a:r>
              <a:rPr lang="da-DK" sz="1600" b="1" dirty="0" smtClean="0">
                <a:latin typeface="Calibri"/>
                <a:cs typeface="Calibri"/>
              </a:rPr>
              <a:t>14</a:t>
            </a:r>
          </a:p>
          <a:p>
            <a:pPr>
              <a:buNone/>
            </a:pPr>
            <a:endParaRPr lang="da-DK" sz="800" b="1" dirty="0" smtClean="0">
              <a:latin typeface="Calibri"/>
              <a:cs typeface="Calibri"/>
            </a:endParaRPr>
          </a:p>
          <a:p>
            <a:pPr>
              <a:buNone/>
            </a:pPr>
            <a:r>
              <a:rPr lang="da-DK" sz="1600" b="1" dirty="0" smtClean="0">
                <a:latin typeface="Calibri"/>
                <a:cs typeface="Calibri"/>
              </a:rPr>
              <a:t>19</a:t>
            </a:r>
          </a:p>
          <a:p>
            <a:pPr>
              <a:buNone/>
            </a:pPr>
            <a:endParaRPr lang="da-DK" sz="800" b="1" dirty="0" smtClean="0">
              <a:latin typeface="Calibri"/>
              <a:cs typeface="Calibri"/>
            </a:endParaRPr>
          </a:p>
          <a:p>
            <a:pPr>
              <a:buNone/>
            </a:pPr>
            <a:r>
              <a:rPr lang="da-DK" sz="1600" b="1" dirty="0" smtClean="0">
                <a:latin typeface="Calibri"/>
                <a:cs typeface="Calibri"/>
              </a:rPr>
              <a:t>22</a:t>
            </a:r>
            <a:endParaRPr lang="da-DK" sz="1600" b="1" dirty="0">
              <a:latin typeface="Calibri"/>
              <a:cs typeface="Calibri"/>
            </a:endParaRPr>
          </a:p>
        </p:txBody>
      </p:sp>
      <p:sp>
        <p:nvSpPr>
          <p:cNvPr id="13316"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prstTxWarp prst="textNoShape">
              <a:avLst/>
            </a:prstTxWarp>
            <a:spAutoFit/>
          </a:bodyPr>
          <a:lstStyle/>
          <a:p>
            <a:pPr>
              <a:spcBef>
                <a:spcPct val="50000"/>
              </a:spcBef>
              <a:buClr>
                <a:srgbClr val="CC0000"/>
              </a:buClr>
              <a:buSzPct val="120000"/>
              <a:buFont typeface="Wingdings" charset="2"/>
              <a:buNone/>
            </a:pPr>
            <a:endParaRPr lang="en-US" sz="1600">
              <a:latin typeface="Verdana" charset="0"/>
              <a:ea typeface="Arial" charset="0"/>
              <a:cs typeface="Arial" charset="0"/>
            </a:endParaRPr>
          </a:p>
        </p:txBody>
      </p:sp>
      <p:sp>
        <p:nvSpPr>
          <p:cNvPr id="5" name="Rectangle 3"/>
          <p:cNvSpPr txBox="1">
            <a:spLocks noChangeArrowheads="1"/>
          </p:cNvSpPr>
          <p:nvPr/>
        </p:nvSpPr>
        <p:spPr bwMode="auto">
          <a:xfrm>
            <a:off x="1219200" y="2057400"/>
            <a:ext cx="6324600" cy="42148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b="1" kern="0" dirty="0" smtClean="0">
                <a:solidFill>
                  <a:srgbClr val="5F5F5F"/>
                </a:solidFill>
                <a:latin typeface="Calibri"/>
                <a:cs typeface="Calibri"/>
              </a:rPr>
              <a:t>Lidt om undersøgelsen</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1" i="0" u="none" strike="noStrike" kern="0" cap="none" spc="0" normalizeH="0" baseline="0" noProof="0" dirty="0" smtClean="0">
              <a:ln>
                <a:noFill/>
              </a:ln>
              <a:solidFill>
                <a:srgbClr val="5F5F5F"/>
              </a:solidFill>
              <a:effectLst/>
              <a:uLnTx/>
              <a:uFillTx/>
              <a:latin typeface="Calibri"/>
              <a:ea typeface="ＭＳ Ｐゴシック" charset="-128"/>
              <a:cs typeface="Calibri"/>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b="1" kern="0" dirty="0" smtClean="0">
                <a:solidFill>
                  <a:srgbClr val="5F5F5F"/>
                </a:solidFill>
                <a:latin typeface="Calibri"/>
                <a:cs typeface="Calibri"/>
              </a:rPr>
              <a:t>Deltagerne i undersøgelsen</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1" i="0" u="none" strike="noStrike" kern="0" cap="none" spc="0" normalizeH="0" baseline="0" noProof="0" dirty="0" smtClean="0">
              <a:ln>
                <a:noFill/>
              </a:ln>
              <a:solidFill>
                <a:srgbClr val="5F5F5F"/>
              </a:solidFill>
              <a:effectLst/>
              <a:uLnTx/>
              <a:uFillTx/>
              <a:latin typeface="Calibri"/>
              <a:ea typeface="ＭＳ Ｐゴシック" charset="-128"/>
              <a:cs typeface="Calibri"/>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b="1" kern="0" dirty="0" smtClean="0">
                <a:solidFill>
                  <a:srgbClr val="5F5F5F"/>
                </a:solidFill>
                <a:latin typeface="Calibri"/>
                <a:cs typeface="Calibri"/>
              </a:rPr>
              <a:t>Hovedresultater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1" i="0" u="none" strike="noStrike" kern="0" cap="none" spc="0" normalizeH="0" baseline="0" noProof="0" dirty="0" smtClean="0">
              <a:ln>
                <a:noFill/>
              </a:ln>
              <a:solidFill>
                <a:srgbClr val="5F5F5F"/>
              </a:solidFill>
              <a:effectLst/>
              <a:uLnTx/>
              <a:uFillTx/>
              <a:latin typeface="Calibri"/>
              <a:ea typeface="ＭＳ Ｐゴシック" charset="-128"/>
              <a:cs typeface="Calibri"/>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b="1" kern="0" dirty="0" smtClean="0">
                <a:solidFill>
                  <a:srgbClr val="5F5F5F"/>
                </a:solidFill>
                <a:latin typeface="Calibri"/>
                <a:cs typeface="Calibri"/>
              </a:rPr>
              <a:t>Anbefalinger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1" i="0" u="none" strike="noStrike" kern="0" cap="none" spc="0" normalizeH="0" baseline="0" noProof="0" dirty="0" smtClean="0">
              <a:ln>
                <a:noFill/>
              </a:ln>
              <a:solidFill>
                <a:srgbClr val="5F5F5F"/>
              </a:solidFill>
              <a:effectLst/>
              <a:uLnTx/>
              <a:uFillTx/>
              <a:latin typeface="Calibri"/>
              <a:ea typeface="ＭＳ Ｐゴシック" charset="-128"/>
              <a:cs typeface="Calibri"/>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b="1" kern="0" dirty="0" smtClean="0">
                <a:solidFill>
                  <a:srgbClr val="5F5F5F"/>
                </a:solidFill>
                <a:latin typeface="Calibri"/>
                <a:cs typeface="Calibri"/>
              </a:rPr>
              <a:t>Detailresultater</a:t>
            </a:r>
            <a:endParaRPr kumimoji="0" lang="da-DK" sz="1600" b="1" i="0" u="none" strike="noStrike" kern="0" cap="none" spc="0" normalizeH="0" baseline="0" noProof="0" dirty="0">
              <a:ln>
                <a:noFill/>
              </a:ln>
              <a:solidFill>
                <a:srgbClr val="5F5F5F"/>
              </a:solidFill>
              <a:effectLst/>
              <a:uLnTx/>
              <a:uFillTx/>
              <a:latin typeface="Calibri"/>
              <a:ea typeface="ＭＳ Ｐゴシック" charset="-128"/>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Knyt lærerne tættere til museet, gennem et tæt samarbejde.</a:t>
            </a:r>
          </a:p>
          <a:p>
            <a:pPr lvl="1"/>
            <a:r>
              <a:rPr lang="da-DK" sz="1600" dirty="0" smtClean="0">
                <a:latin typeface="Calibri" pitchFamily="34" charset="0"/>
              </a:rPr>
              <a:t>Lærerne vil gerne selv.</a:t>
            </a:r>
          </a:p>
          <a:p>
            <a:pPr lvl="1"/>
            <a:r>
              <a:rPr lang="da-DK" sz="1600" dirty="0" smtClean="0">
                <a:latin typeface="Calibri" pitchFamily="34" charset="0"/>
              </a:rPr>
              <a:t>Samarbejde kan være det bedste udgangspunkt for at knuse barriererne.</a:t>
            </a:r>
          </a:p>
          <a:p>
            <a:endParaRPr lang="da-DK" sz="800" dirty="0" smtClean="0">
              <a:latin typeface="Calibri" pitchFamily="34" charset="0"/>
            </a:endParaRPr>
          </a:p>
          <a:p>
            <a:r>
              <a:rPr lang="da-DK" sz="1600" dirty="0" smtClean="0">
                <a:latin typeface="Calibri" pitchFamily="34" charset="0"/>
              </a:rPr>
              <a:t>Giv lærerne mulighed for at bruge museerne uden omvisere</a:t>
            </a:r>
          </a:p>
          <a:p>
            <a:pPr lvl="1"/>
            <a:r>
              <a:rPr lang="da-DK" sz="1600" dirty="0" smtClean="0">
                <a:latin typeface="Calibri" pitchFamily="34" charset="0"/>
              </a:rPr>
              <a:t>Kræver godt undervisningsmateriale </a:t>
            </a:r>
            <a:r>
              <a:rPr lang="da-DK" sz="1600" dirty="0" err="1" smtClean="0">
                <a:latin typeface="Calibri" pitchFamily="34" charset="0"/>
              </a:rPr>
              <a:t>incl</a:t>
            </a:r>
            <a:r>
              <a:rPr lang="da-DK" sz="1600" dirty="0" smtClean="0">
                <a:latin typeface="Calibri" pitchFamily="34" charset="0"/>
              </a:rPr>
              <a:t>. opgaver til eleverne.</a:t>
            </a:r>
          </a:p>
          <a:p>
            <a:pPr lvl="1"/>
            <a:endParaRPr lang="da-DK" sz="1600" dirty="0" smtClean="0">
              <a:latin typeface="Calibri" pitchFamily="34" charset="0"/>
            </a:endParaRPr>
          </a:p>
          <a:p>
            <a:r>
              <a:rPr lang="da-DK" sz="1600" dirty="0" smtClean="0">
                <a:latin typeface="Calibri" pitchFamily="34" charset="0"/>
              </a:rPr>
              <a:t>Vi lærerne, at museerne er velegnede til undervisning.</a:t>
            </a:r>
          </a:p>
          <a:p>
            <a:r>
              <a:rPr lang="da-DK" sz="1600" dirty="0" smtClean="0">
                <a:latin typeface="Calibri" pitchFamily="34" charset="0"/>
              </a:rPr>
              <a:t>Museerne er andet end kedelige oplevelser.</a:t>
            </a:r>
          </a:p>
          <a:p>
            <a:r>
              <a:rPr lang="da-DK" sz="1600" dirty="0" smtClean="0">
                <a:latin typeface="Calibri" pitchFamily="34" charset="0"/>
              </a:rPr>
              <a:t>Museerne kan være </a:t>
            </a:r>
            <a:r>
              <a:rPr lang="da-DK" sz="1600" dirty="0" err="1" smtClean="0">
                <a:latin typeface="Calibri" pitchFamily="34" charset="0"/>
              </a:rPr>
              <a:t>hands</a:t>
            </a:r>
            <a:r>
              <a:rPr lang="da-DK" sz="1600" dirty="0" smtClean="0">
                <a:latin typeface="Calibri" pitchFamily="34" charset="0"/>
              </a:rPr>
              <a:t> </a:t>
            </a:r>
            <a:r>
              <a:rPr lang="da-DK" sz="1600" dirty="0" err="1" smtClean="0">
                <a:latin typeface="Calibri" pitchFamily="34" charset="0"/>
              </a:rPr>
              <a:t>on</a:t>
            </a:r>
            <a:r>
              <a:rPr lang="da-DK" sz="1600" dirty="0" smtClean="0">
                <a:latin typeface="Calibri" pitchFamily="34" charset="0"/>
              </a:rPr>
              <a:t>.</a:t>
            </a:r>
          </a:p>
          <a:p>
            <a:r>
              <a:rPr lang="da-DK" sz="1600" dirty="0" smtClean="0">
                <a:latin typeface="Calibri" pitchFamily="34" charset="0"/>
              </a:rPr>
              <a:t>Museerne kan give merværdi.</a:t>
            </a:r>
          </a:p>
          <a:p>
            <a:endParaRPr lang="da-DK" sz="8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Anbefalinger</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Tænk tværfagligt i udarbejdelse af undervisningsmaterialet.</a:t>
            </a:r>
          </a:p>
          <a:p>
            <a:pPr lvl="1"/>
            <a:r>
              <a:rPr lang="da-DK" sz="1600" dirty="0" smtClean="0">
                <a:latin typeface="Calibri" pitchFamily="34" charset="0"/>
              </a:rPr>
              <a:t>Gerne i samarbejde med et bredt udvalg af lærere.</a:t>
            </a:r>
          </a:p>
          <a:p>
            <a:endParaRPr lang="da-DK" sz="1600" dirty="0" smtClean="0">
              <a:latin typeface="Calibri" pitchFamily="34" charset="0"/>
            </a:endParaRPr>
          </a:p>
          <a:p>
            <a:r>
              <a:rPr lang="da-DK" sz="1600" dirty="0" smtClean="0">
                <a:latin typeface="Calibri" pitchFamily="34" charset="0"/>
              </a:rPr>
              <a:t>Anerkend tid og afstand som en betydelig barriere.</a:t>
            </a:r>
          </a:p>
          <a:p>
            <a:pPr lvl="1"/>
            <a:r>
              <a:rPr lang="da-DK" sz="1600" dirty="0" smtClean="0">
                <a:latin typeface="Calibri" pitchFamily="34" charset="0"/>
              </a:rPr>
              <a:t>Afstand blokerer </a:t>
            </a:r>
            <a:r>
              <a:rPr lang="da-DK" sz="1600" dirty="0" err="1" smtClean="0">
                <a:latin typeface="Calibri" pitchFamily="34" charset="0"/>
              </a:rPr>
              <a:t>endagsture</a:t>
            </a:r>
            <a:r>
              <a:rPr lang="da-DK" sz="1600" dirty="0" smtClean="0">
                <a:latin typeface="Calibri" pitchFamily="34" charset="0"/>
              </a:rPr>
              <a:t>, men temauger ol. Er måske </a:t>
            </a:r>
            <a:r>
              <a:rPr lang="da-DK" sz="1600" smtClean="0">
                <a:latin typeface="Calibri" pitchFamily="34" charset="0"/>
              </a:rPr>
              <a:t>en mulighed. </a:t>
            </a:r>
          </a:p>
          <a:p>
            <a:endParaRPr lang="da-DK" sz="8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a:cs typeface="Calibri"/>
              </a:rPr>
              <a:t>Anbefalinger</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Detailresultater</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Skolerne</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Vidt</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forskellige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forudsætninger</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609600" y="3200400"/>
            <a:ext cx="2120890" cy="1260000"/>
          </a:xfrm>
          <a:prstGeom prst="rect">
            <a:avLst/>
          </a:prstGeom>
        </p:spPr>
      </p:pic>
      <p:pic>
        <p:nvPicPr>
          <p:cNvPr id="6" name="Picture 5"/>
          <p:cNvPicPr>
            <a:picLocks noChangeAspect="1"/>
          </p:cNvPicPr>
          <p:nvPr/>
        </p:nvPicPr>
        <p:blipFill>
          <a:blip r:embed="rId4" cstate="print">
            <a:grayscl/>
          </a:blip>
          <a:stretch>
            <a:fillRect/>
          </a:stretch>
        </p:blipFill>
        <p:spPr>
          <a:xfrm>
            <a:off x="3657600" y="3200400"/>
            <a:ext cx="1660733" cy="1260000"/>
          </a:xfrm>
          <a:prstGeom prst="rect">
            <a:avLst/>
          </a:prstGeom>
        </p:spPr>
      </p:pic>
      <p:pic>
        <p:nvPicPr>
          <p:cNvPr id="7" name="Picture 6"/>
          <p:cNvPicPr>
            <a:picLocks noChangeAspect="1"/>
          </p:cNvPicPr>
          <p:nvPr/>
        </p:nvPicPr>
        <p:blipFill>
          <a:blip r:embed="rId5" cstate="print">
            <a:grayscl/>
          </a:blip>
          <a:stretch>
            <a:fillRect/>
          </a:stretch>
        </p:blipFill>
        <p:spPr>
          <a:xfrm>
            <a:off x="6096000" y="3200400"/>
            <a:ext cx="1898076" cy="1260000"/>
          </a:xfrm>
          <a:prstGeom prst="rect">
            <a:avLst/>
          </a:prstGeom>
        </p:spPr>
      </p:pic>
      <p:sp>
        <p:nvSpPr>
          <p:cNvPr id="9" name="TextBox 8"/>
          <p:cNvSpPr txBox="1"/>
          <p:nvPr/>
        </p:nvSpPr>
        <p:spPr>
          <a:xfrm>
            <a:off x="990600" y="4572000"/>
            <a:ext cx="1981200" cy="400110"/>
          </a:xfrm>
          <a:prstGeom prst="rect">
            <a:avLst/>
          </a:prstGeom>
          <a:noFill/>
        </p:spPr>
        <p:txBody>
          <a:bodyPr wrap="square" rtlCol="0">
            <a:spAutoFit/>
          </a:bodyPr>
          <a:lstStyle/>
          <a:p>
            <a:r>
              <a:rPr lang="da-DK" sz="2000" dirty="0" smtClean="0">
                <a:solidFill>
                  <a:srgbClr val="5F5F5F"/>
                </a:solidFill>
                <a:latin typeface="Calibri"/>
                <a:cs typeface="Calibri"/>
              </a:rPr>
              <a:t>Folkeskole</a:t>
            </a:r>
            <a:endParaRPr lang="da-DK" sz="2000" dirty="0">
              <a:solidFill>
                <a:srgbClr val="5F5F5F"/>
              </a:solidFill>
              <a:latin typeface="Calibri"/>
              <a:cs typeface="Calibri"/>
            </a:endParaRPr>
          </a:p>
        </p:txBody>
      </p:sp>
      <p:sp>
        <p:nvSpPr>
          <p:cNvPr id="11" name="TextBox 10"/>
          <p:cNvSpPr txBox="1"/>
          <p:nvPr/>
        </p:nvSpPr>
        <p:spPr>
          <a:xfrm>
            <a:off x="3505200" y="4572000"/>
            <a:ext cx="1981200" cy="400110"/>
          </a:xfrm>
          <a:prstGeom prst="rect">
            <a:avLst/>
          </a:prstGeom>
          <a:noFill/>
        </p:spPr>
        <p:txBody>
          <a:bodyPr wrap="square" rtlCol="0">
            <a:spAutoFit/>
          </a:bodyPr>
          <a:lstStyle/>
          <a:p>
            <a:r>
              <a:rPr lang="da-DK" sz="2000" dirty="0" smtClean="0">
                <a:solidFill>
                  <a:srgbClr val="5F5F5F"/>
                </a:solidFill>
                <a:latin typeface="Calibri"/>
                <a:cs typeface="Calibri"/>
              </a:rPr>
              <a:t>Privat- og friskole</a:t>
            </a:r>
            <a:endParaRPr lang="da-DK" sz="2000" dirty="0">
              <a:solidFill>
                <a:srgbClr val="5F5F5F"/>
              </a:solidFill>
              <a:latin typeface="Calibri"/>
              <a:cs typeface="Calibri"/>
            </a:endParaRPr>
          </a:p>
        </p:txBody>
      </p:sp>
      <p:sp>
        <p:nvSpPr>
          <p:cNvPr id="12" name="TextBox 11"/>
          <p:cNvSpPr txBox="1"/>
          <p:nvPr/>
        </p:nvSpPr>
        <p:spPr>
          <a:xfrm>
            <a:off x="6400800" y="4572000"/>
            <a:ext cx="1981200" cy="400110"/>
          </a:xfrm>
          <a:prstGeom prst="rect">
            <a:avLst/>
          </a:prstGeom>
          <a:noFill/>
        </p:spPr>
        <p:txBody>
          <a:bodyPr wrap="square" rtlCol="0">
            <a:spAutoFit/>
          </a:bodyPr>
          <a:lstStyle/>
          <a:p>
            <a:r>
              <a:rPr lang="da-DK" sz="2000" dirty="0" err="1" smtClean="0">
                <a:solidFill>
                  <a:srgbClr val="5F5F5F"/>
                </a:solidFill>
                <a:latin typeface="Calibri"/>
                <a:cs typeface="Calibri"/>
              </a:rPr>
              <a:t>Gymnasie</a:t>
            </a:r>
            <a:endParaRPr lang="da-DK" sz="200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Folkeskole</a:t>
            </a:r>
            <a:r>
              <a:rPr lang="en-US" sz="2400" b="0" dirty="0" smtClean="0">
                <a:solidFill>
                  <a:srgbClr val="5F5F5F"/>
                </a:solidFill>
                <a:latin typeface="Calibri" pitchFamily="34" charset="0"/>
              </a:rPr>
              <a:t> – </a:t>
            </a:r>
            <a:r>
              <a:rPr lang="en-US" sz="2400" b="0" dirty="0" err="1" smtClean="0">
                <a:solidFill>
                  <a:srgbClr val="5F5F5F"/>
                </a:solidFill>
                <a:latin typeface="Calibri" pitchFamily="34" charset="0"/>
              </a:rPr>
              <a:t>baseret</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på</a:t>
            </a:r>
            <a:r>
              <a:rPr lang="en-US" sz="2400" b="0" dirty="0" smtClean="0">
                <a:solidFill>
                  <a:srgbClr val="5F5F5F"/>
                </a:solidFill>
                <a:latin typeface="Calibri" pitchFamily="34" charset="0"/>
              </a:rPr>
              <a:t> interviews med </a:t>
            </a:r>
            <a:r>
              <a:rPr lang="en-US" sz="2400" b="0" dirty="0" err="1" smtClean="0">
                <a:solidFill>
                  <a:srgbClr val="5F5F5F"/>
                </a:solidFill>
                <a:latin typeface="Calibri" pitchFamily="34" charset="0"/>
              </a:rPr>
              <a:t>skoleledere</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3581400" y="3810000"/>
            <a:ext cx="2120890" cy="1260000"/>
          </a:xfrm>
          <a:prstGeom prst="rect">
            <a:avLst/>
          </a:prstGeom>
        </p:spPr>
      </p:pic>
      <p:sp>
        <p:nvSpPr>
          <p:cNvPr id="13" name="Content Placeholder 9"/>
          <p:cNvSpPr>
            <a:spLocks noGrp="1"/>
          </p:cNvSpPr>
          <p:nvPr>
            <p:ph idx="1"/>
          </p:nvPr>
        </p:nvSpPr>
        <p:spPr>
          <a:xfrm>
            <a:off x="4800600" y="2209800"/>
            <a:ext cx="4024620" cy="3810000"/>
          </a:xfrm>
        </p:spPr>
        <p:txBody>
          <a:bodyPr/>
          <a:lstStyle/>
          <a:p>
            <a:r>
              <a:rPr lang="da-DK" sz="1600" dirty="0" smtClean="0">
                <a:latin typeface="Calibri" pitchFamily="34" charset="0"/>
              </a:rPr>
              <a:t>Meget differentieret elevsammensætning.</a:t>
            </a:r>
          </a:p>
          <a:p>
            <a:r>
              <a:rPr lang="da-DK" sz="1600" dirty="0" smtClean="0">
                <a:latin typeface="Calibri" pitchFamily="34" charset="0"/>
              </a:rPr>
              <a:t>Højt elevantal i klasserne.</a:t>
            </a:r>
          </a:p>
          <a:p>
            <a:r>
              <a:rPr lang="da-DK" sz="1600" dirty="0" smtClean="0">
                <a:latin typeface="Calibri" pitchFamily="34" charset="0"/>
              </a:rPr>
              <a:t>Få lærerressourcer.</a:t>
            </a:r>
          </a:p>
          <a:p>
            <a:r>
              <a:rPr lang="da-DK" sz="1600" dirty="0" smtClean="0">
                <a:latin typeface="Calibri" pitchFamily="34" charset="0"/>
              </a:rPr>
              <a:t>Flere pædagogiske udfordringer. </a:t>
            </a:r>
          </a:p>
          <a:p>
            <a:endParaRPr lang="da-DK" sz="1600" dirty="0" smtClean="0">
              <a:latin typeface="Calibri" pitchFamily="34" charset="0"/>
            </a:endParaRPr>
          </a:p>
          <a:p>
            <a:pPr>
              <a:buNone/>
            </a:pPr>
            <a:endParaRPr lang="da-DK" sz="1600" dirty="0" smtClean="0">
              <a:latin typeface="Calibri" pitchFamily="34" charset="0"/>
            </a:endParaRPr>
          </a:p>
          <a:p>
            <a:pPr>
              <a:buNone/>
            </a:pPr>
            <a:endParaRPr lang="da-DK" sz="1600" dirty="0" smtClean="0">
              <a:latin typeface="Calibri" pitchFamily="34" charset="0"/>
            </a:endParaRPr>
          </a:p>
          <a:p>
            <a:endParaRPr lang="da-DK" sz="1600" dirty="0" smtClean="0">
              <a:latin typeface="Calibri" pitchFamily="34" charset="0"/>
            </a:endParaRPr>
          </a:p>
        </p:txBody>
      </p:sp>
      <p:sp>
        <p:nvSpPr>
          <p:cNvPr id="14" name="Content Placeholder 9"/>
          <p:cNvSpPr txBox="1">
            <a:spLocks/>
          </p:cNvSpPr>
          <p:nvPr/>
        </p:nvSpPr>
        <p:spPr>
          <a:xfrm>
            <a:off x="304800" y="2209800"/>
            <a:ext cx="4024620" cy="3810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Presset økonomi.</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kern="0" dirty="0" smtClean="0">
                <a:solidFill>
                  <a:srgbClr val="5F5F5F"/>
                </a:solidFill>
                <a:latin typeface="Calibri" pitchFamily="34" charset="0"/>
                <a:cs typeface="ＭＳ Ｐゴシック" charset="-128"/>
              </a:rPr>
              <a:t>Ændret timesammensætning.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Konkurrence med privatskolerne.</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Stordrift og sammenlægninger.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Privat- og </a:t>
            </a:r>
            <a:r>
              <a:rPr lang="da-DK" sz="2400" b="0" dirty="0" smtClean="0">
                <a:solidFill>
                  <a:srgbClr val="5F5F5F"/>
                </a:solidFill>
                <a:latin typeface="Calibri"/>
                <a:cs typeface="Calibri"/>
              </a:rPr>
              <a:t>friskole</a:t>
            </a:r>
            <a:r>
              <a:rPr lang="en-US" sz="2400" b="0" dirty="0" smtClean="0">
                <a:solidFill>
                  <a:srgbClr val="5F5F5F"/>
                </a:solidFill>
                <a:latin typeface="Calibri" pitchFamily="34" charset="0"/>
              </a:rPr>
              <a:t> - </a:t>
            </a:r>
            <a:r>
              <a:rPr lang="en-US" sz="2400" b="0" dirty="0" err="1">
                <a:solidFill>
                  <a:srgbClr val="5F5F5F"/>
                </a:solidFill>
                <a:latin typeface="Calibri" pitchFamily="34" charset="0"/>
              </a:rPr>
              <a:t>baseret</a:t>
            </a:r>
            <a:r>
              <a:rPr lang="en-US" sz="2400" b="0" dirty="0">
                <a:solidFill>
                  <a:srgbClr val="5F5F5F"/>
                </a:solidFill>
                <a:latin typeface="Calibri" pitchFamily="34" charset="0"/>
              </a:rPr>
              <a:t> </a:t>
            </a:r>
            <a:r>
              <a:rPr lang="en-US" sz="2400" b="0" dirty="0" err="1">
                <a:solidFill>
                  <a:srgbClr val="5F5F5F"/>
                </a:solidFill>
                <a:latin typeface="Calibri" pitchFamily="34" charset="0"/>
              </a:rPr>
              <a:t>på</a:t>
            </a:r>
            <a:r>
              <a:rPr lang="en-US" sz="2400" b="0" dirty="0">
                <a:solidFill>
                  <a:srgbClr val="5F5F5F"/>
                </a:solidFill>
                <a:latin typeface="Calibri" pitchFamily="34" charset="0"/>
              </a:rPr>
              <a:t> interviews med </a:t>
            </a:r>
            <a:r>
              <a:rPr lang="en-US" sz="2400" b="0" dirty="0" err="1">
                <a:solidFill>
                  <a:srgbClr val="5F5F5F"/>
                </a:solidFill>
                <a:latin typeface="Calibri" pitchFamily="34" charset="0"/>
              </a:rPr>
              <a:t>skoleledere</a:t>
            </a:r>
            <a:endParaRPr lang="da-DK" sz="2400" b="0" dirty="0">
              <a:solidFill>
                <a:srgbClr val="5F5F5F"/>
              </a:solidFill>
              <a:latin typeface="Calibri"/>
              <a:cs typeface="Calibri"/>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6" name="Picture 5"/>
          <p:cNvPicPr>
            <a:picLocks noChangeAspect="1"/>
          </p:cNvPicPr>
          <p:nvPr/>
        </p:nvPicPr>
        <p:blipFill>
          <a:blip r:embed="rId3" cstate="print">
            <a:grayscl/>
          </a:blip>
          <a:stretch>
            <a:fillRect/>
          </a:stretch>
        </p:blipFill>
        <p:spPr>
          <a:xfrm>
            <a:off x="3657600" y="3733800"/>
            <a:ext cx="1660733" cy="1260000"/>
          </a:xfrm>
          <a:prstGeom prst="rect">
            <a:avLst/>
          </a:prstGeom>
        </p:spPr>
      </p:pic>
      <p:sp>
        <p:nvSpPr>
          <p:cNvPr id="10" name="Content Placeholder 9"/>
          <p:cNvSpPr>
            <a:spLocks noGrp="1"/>
          </p:cNvSpPr>
          <p:nvPr>
            <p:ph idx="1"/>
          </p:nvPr>
        </p:nvSpPr>
        <p:spPr>
          <a:xfrm>
            <a:off x="4800600" y="2209800"/>
            <a:ext cx="4024620" cy="3810000"/>
          </a:xfrm>
        </p:spPr>
        <p:txBody>
          <a:bodyPr/>
          <a:lstStyle/>
          <a:p>
            <a:r>
              <a:rPr lang="da-DK" sz="1600" dirty="0" smtClean="0">
                <a:latin typeface="Calibri" pitchFamily="34" charset="0"/>
              </a:rPr>
              <a:t>Ressourcestærke elever og forældre.</a:t>
            </a:r>
          </a:p>
          <a:p>
            <a:r>
              <a:rPr lang="da-DK" sz="1600" dirty="0" err="1" smtClean="0">
                <a:latin typeface="Calibri" pitchFamily="34" charset="0"/>
              </a:rPr>
              <a:t>Ud-af-huset-oplevelser</a:t>
            </a:r>
            <a:r>
              <a:rPr lang="da-DK" sz="1600" dirty="0" smtClean="0">
                <a:latin typeface="Calibri" pitchFamily="34" charset="0"/>
              </a:rPr>
              <a:t> en værdi i sig selv. </a:t>
            </a:r>
          </a:p>
          <a:p>
            <a:r>
              <a:rPr lang="da-DK" sz="1600" dirty="0" smtClean="0">
                <a:latin typeface="Calibri" pitchFamily="34" charset="0"/>
              </a:rPr>
              <a:t>Færre pædagogiske udfordringer.</a:t>
            </a:r>
          </a:p>
          <a:p>
            <a:r>
              <a:rPr lang="da-DK" sz="1600" dirty="0" smtClean="0">
                <a:latin typeface="Calibri" pitchFamily="34" charset="0"/>
              </a:rPr>
              <a:t>Mere overskud i lærerstaben.</a:t>
            </a:r>
          </a:p>
          <a:p>
            <a:r>
              <a:rPr lang="da-DK" sz="1600" dirty="0" smtClean="0">
                <a:latin typeface="Calibri" pitchFamily="34" charset="0"/>
              </a:rPr>
              <a:t>Antalsmæssigt færre lærerressourcer. </a:t>
            </a:r>
          </a:p>
          <a:p>
            <a:endParaRPr lang="da-DK" sz="1600" dirty="0" smtClean="0">
              <a:latin typeface="Calibri" pitchFamily="34" charset="0"/>
            </a:endParaRPr>
          </a:p>
          <a:p>
            <a:endParaRPr lang="da-DK" sz="1600" dirty="0" smtClean="0">
              <a:latin typeface="Calibri" pitchFamily="34" charset="0"/>
            </a:endParaRPr>
          </a:p>
          <a:p>
            <a:endParaRPr lang="da-DK" sz="1600" dirty="0" smtClean="0">
              <a:latin typeface="Calibri" pitchFamily="34" charset="0"/>
            </a:endParaRPr>
          </a:p>
          <a:p>
            <a:pPr>
              <a:buNone/>
            </a:pPr>
            <a:endParaRPr lang="da-DK" sz="1600" dirty="0" smtClean="0">
              <a:latin typeface="Calibri" pitchFamily="34" charset="0"/>
            </a:endParaRPr>
          </a:p>
          <a:p>
            <a:pPr>
              <a:buNone/>
            </a:pPr>
            <a:endParaRPr lang="da-DK" sz="1600" dirty="0" smtClean="0">
              <a:latin typeface="Calibri" pitchFamily="34" charset="0"/>
            </a:endParaRPr>
          </a:p>
          <a:p>
            <a:endParaRPr lang="da-DK" sz="1600" dirty="0" smtClean="0">
              <a:latin typeface="Calibri" pitchFamily="34" charset="0"/>
            </a:endParaRPr>
          </a:p>
        </p:txBody>
      </p:sp>
      <p:sp>
        <p:nvSpPr>
          <p:cNvPr id="13" name="Content Placeholder 9"/>
          <p:cNvSpPr txBox="1">
            <a:spLocks/>
          </p:cNvSpPr>
          <p:nvPr/>
        </p:nvSpPr>
        <p:spPr>
          <a:xfrm>
            <a:off x="304800" y="2209800"/>
            <a:ext cx="4024620" cy="3810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Økonomiske begrænsninger.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kern="0" dirty="0" smtClean="0">
                <a:solidFill>
                  <a:srgbClr val="5F5F5F"/>
                </a:solidFill>
                <a:latin typeface="Calibri" pitchFamily="34" charset="0"/>
                <a:cs typeface="ＭＳ Ｐゴシック" charset="-128"/>
              </a:rPr>
              <a:t>Mulighed for økonomisk støtte fra forældre.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err="1" smtClean="0">
                <a:ln>
                  <a:noFill/>
                </a:ln>
                <a:solidFill>
                  <a:srgbClr val="5F5F5F"/>
                </a:solidFill>
                <a:effectLst/>
                <a:uLnTx/>
                <a:uFillTx/>
                <a:latin typeface="Calibri" pitchFamily="34" charset="0"/>
                <a:ea typeface="ＭＳ Ｐゴシック" charset="-128"/>
                <a:cs typeface="ＭＳ Ｐゴシック" charset="-128"/>
              </a:rPr>
              <a:t>U</a:t>
            </a:r>
            <a:r>
              <a:rPr kumimoji="0" lang="da-DK" sz="1600" b="0" i="0" u="none" strike="noStrike" kern="0" cap="none" spc="0" normalizeH="0" noProof="0" dirty="0" err="1" smtClean="0">
                <a:ln>
                  <a:noFill/>
                </a:ln>
                <a:solidFill>
                  <a:srgbClr val="5F5F5F"/>
                </a:solidFill>
                <a:effectLst/>
                <a:uLnTx/>
                <a:uFillTx/>
                <a:latin typeface="Calibri" pitchFamily="34" charset="0"/>
                <a:ea typeface="ＭＳ Ｐゴシック" charset="-128"/>
                <a:cs typeface="ＭＳ Ｐゴシック" charset="-128"/>
              </a:rPr>
              <a:t>d-af-huset-oplevelser</a:t>
            </a:r>
            <a:r>
              <a:rPr lang="da-DK" sz="1600" kern="0" dirty="0" smtClean="0">
                <a:solidFill>
                  <a:srgbClr val="5F5F5F"/>
                </a:solidFill>
                <a:latin typeface="Calibri" pitchFamily="34" charset="0"/>
                <a:cs typeface="ＭＳ Ｐゴシック" charset="-128"/>
              </a:rPr>
              <a:t> ofte en del af selvforståelsen.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Velvillighed fra</a:t>
            </a:r>
            <a:r>
              <a:rPr kumimoji="0" lang="da-DK" sz="1600" b="0" i="0" u="none" strike="noStrike" kern="0" cap="none" spc="0" normalizeH="0" noProof="0" dirty="0" smtClean="0">
                <a:ln>
                  <a:noFill/>
                </a:ln>
                <a:solidFill>
                  <a:srgbClr val="5F5F5F"/>
                </a:solidFill>
                <a:effectLst/>
                <a:uLnTx/>
                <a:uFillTx/>
                <a:latin typeface="Calibri" pitchFamily="34" charset="0"/>
                <a:ea typeface="ＭＳ Ｐゴシック" charset="-128"/>
                <a:cs typeface="ＭＳ Ｐゴシック" charset="-128"/>
              </a:rPr>
              <a:t> skoleledelse. </a:t>
            </a: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Gymnasier</a:t>
            </a:r>
            <a:r>
              <a:rPr lang="en-US" sz="2400" b="0" dirty="0">
                <a:solidFill>
                  <a:srgbClr val="5F5F5F"/>
                </a:solidFill>
                <a:latin typeface="Calibri" pitchFamily="34" charset="0"/>
              </a:rPr>
              <a:t> – </a:t>
            </a:r>
            <a:r>
              <a:rPr lang="en-US" sz="2400" b="0" dirty="0" err="1">
                <a:solidFill>
                  <a:srgbClr val="5F5F5F"/>
                </a:solidFill>
                <a:latin typeface="Calibri" pitchFamily="34" charset="0"/>
              </a:rPr>
              <a:t>baseret</a:t>
            </a:r>
            <a:r>
              <a:rPr lang="en-US" sz="2400" b="0" dirty="0">
                <a:solidFill>
                  <a:srgbClr val="5F5F5F"/>
                </a:solidFill>
                <a:latin typeface="Calibri" pitchFamily="34" charset="0"/>
              </a:rPr>
              <a:t> </a:t>
            </a:r>
            <a:r>
              <a:rPr lang="en-US" sz="2400" b="0" dirty="0" err="1">
                <a:solidFill>
                  <a:srgbClr val="5F5F5F"/>
                </a:solidFill>
                <a:latin typeface="Calibri" pitchFamily="34" charset="0"/>
              </a:rPr>
              <a:t>på</a:t>
            </a:r>
            <a:r>
              <a:rPr lang="en-US" sz="2400" b="0" dirty="0">
                <a:solidFill>
                  <a:srgbClr val="5F5F5F"/>
                </a:solidFill>
                <a:latin typeface="Calibri" pitchFamily="34" charset="0"/>
              </a:rPr>
              <a:t> interviews med </a:t>
            </a:r>
            <a:r>
              <a:rPr lang="en-US" sz="2400" b="0" dirty="0" err="1">
                <a:solidFill>
                  <a:srgbClr val="5F5F5F"/>
                </a:solidFill>
                <a:latin typeface="Calibri" pitchFamily="34" charset="0"/>
              </a:rPr>
              <a:t>skoleledere</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7" name="Picture 6"/>
          <p:cNvPicPr>
            <a:picLocks noChangeAspect="1"/>
          </p:cNvPicPr>
          <p:nvPr/>
        </p:nvPicPr>
        <p:blipFill>
          <a:blip r:embed="rId3" cstate="print">
            <a:grayscl/>
          </a:blip>
          <a:stretch>
            <a:fillRect/>
          </a:stretch>
        </p:blipFill>
        <p:spPr>
          <a:xfrm>
            <a:off x="3581400" y="3657600"/>
            <a:ext cx="1898076" cy="1260000"/>
          </a:xfrm>
          <a:prstGeom prst="rect">
            <a:avLst/>
          </a:prstGeom>
        </p:spPr>
      </p:pic>
      <p:sp>
        <p:nvSpPr>
          <p:cNvPr id="10" name="Content Placeholder 9"/>
          <p:cNvSpPr>
            <a:spLocks noGrp="1"/>
          </p:cNvSpPr>
          <p:nvPr>
            <p:ph idx="1"/>
          </p:nvPr>
        </p:nvSpPr>
        <p:spPr>
          <a:xfrm>
            <a:off x="4800600" y="2209800"/>
            <a:ext cx="4024620" cy="3810000"/>
          </a:xfrm>
        </p:spPr>
        <p:txBody>
          <a:bodyPr/>
          <a:lstStyle/>
          <a:p>
            <a:r>
              <a:rPr lang="da-DK" sz="1600" dirty="0" smtClean="0">
                <a:latin typeface="Calibri" pitchFamily="34" charset="0"/>
              </a:rPr>
              <a:t>Ressourcestærke lærere.</a:t>
            </a:r>
          </a:p>
          <a:p>
            <a:r>
              <a:rPr lang="da-DK" sz="1600" dirty="0" smtClean="0">
                <a:latin typeface="Calibri" pitchFamily="34" charset="0"/>
              </a:rPr>
              <a:t>Kulturforbrugende lærere. </a:t>
            </a:r>
          </a:p>
          <a:p>
            <a:r>
              <a:rPr lang="da-DK" sz="1600" dirty="0" smtClean="0">
                <a:latin typeface="Calibri" pitchFamily="34" charset="0"/>
              </a:rPr>
              <a:t>Meget beslutningskompetence hos lærerne. </a:t>
            </a:r>
          </a:p>
          <a:p>
            <a:endParaRPr lang="da-DK" sz="1600" dirty="0" smtClean="0">
              <a:latin typeface="Calibri" pitchFamily="34" charset="0"/>
            </a:endParaRPr>
          </a:p>
          <a:p>
            <a:endParaRPr lang="da-DK" sz="1600" dirty="0" smtClean="0">
              <a:latin typeface="Calibri" pitchFamily="34" charset="0"/>
            </a:endParaRPr>
          </a:p>
          <a:p>
            <a:pPr>
              <a:buNone/>
            </a:pPr>
            <a:endParaRPr lang="da-DK" sz="1600" dirty="0" smtClean="0">
              <a:latin typeface="Calibri" pitchFamily="34" charset="0"/>
            </a:endParaRPr>
          </a:p>
          <a:p>
            <a:pPr>
              <a:buNone/>
            </a:pPr>
            <a:endParaRPr lang="da-DK" sz="1600" dirty="0" smtClean="0">
              <a:latin typeface="Calibri" pitchFamily="34" charset="0"/>
            </a:endParaRPr>
          </a:p>
          <a:p>
            <a:endParaRPr lang="da-DK" sz="1600" dirty="0" smtClean="0">
              <a:latin typeface="Calibri" pitchFamily="34" charset="0"/>
            </a:endParaRPr>
          </a:p>
        </p:txBody>
      </p:sp>
      <p:sp>
        <p:nvSpPr>
          <p:cNvPr id="13" name="Content Placeholder 9"/>
          <p:cNvSpPr txBox="1">
            <a:spLocks/>
          </p:cNvSpPr>
          <p:nvPr/>
        </p:nvSpPr>
        <p:spPr>
          <a:xfrm>
            <a:off x="304800" y="2209800"/>
            <a:ext cx="4024620" cy="3810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Presset økonomi.</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kern="0" dirty="0" smtClean="0">
                <a:solidFill>
                  <a:srgbClr val="5F5F5F"/>
                </a:solidFill>
                <a:latin typeface="Calibri" pitchFamily="34" charset="0"/>
                <a:cs typeface="ＭＳ Ｐゴシック" charset="-128"/>
              </a:rPr>
              <a:t>Ikke afsat midler til aktiviteter ud af huset.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Brug af byrummet en del af de københavnske gymnasiers identitet.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lang="da-DK" sz="1600" kern="0" dirty="0" smtClean="0">
                <a:solidFill>
                  <a:srgbClr val="5F5F5F"/>
                </a:solidFill>
                <a:latin typeface="Calibri" pitchFamily="34" charset="0"/>
                <a:cs typeface="ＭＳ Ｐゴシック" charset="-128"/>
              </a:rPr>
              <a:t>Konkurrence om eleverne: Stor </a:t>
            </a:r>
          </a:p>
          <a:p>
            <a:pPr marL="342900" marR="0" lvl="0" indent="-342900" algn="l" defTabSz="914400" rtl="0" eaLnBrk="0" fontAlgn="base" latinLnBrk="0" hangingPunct="0">
              <a:lnSpc>
                <a:spcPct val="100000"/>
              </a:lnSpc>
              <a:spcBef>
                <a:spcPct val="20000"/>
              </a:spcBef>
              <a:spcAft>
                <a:spcPct val="0"/>
              </a:spcAft>
              <a:buClr>
                <a:srgbClr val="BF1E2D"/>
              </a:buClr>
              <a:buSzTx/>
              <a:tabLst/>
              <a:defRPr/>
            </a:pPr>
            <a:r>
              <a:rPr lang="da-DK" sz="1600" kern="0" dirty="0" smtClean="0">
                <a:solidFill>
                  <a:srgbClr val="5F5F5F"/>
                </a:solidFill>
                <a:latin typeface="Calibri" pitchFamily="34" charset="0"/>
                <a:cs typeface="ＭＳ Ｐゴシック" charset="-128"/>
              </a:rPr>
              <a:t>	variation i skolernes profil. </a:t>
            </a: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Lærerne</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Tre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lærergrupper</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609600" y="3200400"/>
            <a:ext cx="2120890" cy="1260000"/>
          </a:xfrm>
          <a:prstGeom prst="rect">
            <a:avLst/>
          </a:prstGeom>
        </p:spPr>
      </p:pic>
      <p:pic>
        <p:nvPicPr>
          <p:cNvPr id="6" name="Picture 5"/>
          <p:cNvPicPr>
            <a:picLocks noChangeAspect="1"/>
          </p:cNvPicPr>
          <p:nvPr/>
        </p:nvPicPr>
        <p:blipFill>
          <a:blip r:embed="rId4" cstate="print">
            <a:grayscl/>
          </a:blip>
          <a:stretch>
            <a:fillRect/>
          </a:stretch>
        </p:blipFill>
        <p:spPr>
          <a:xfrm>
            <a:off x="3657600" y="3200400"/>
            <a:ext cx="1660733" cy="1260000"/>
          </a:xfrm>
          <a:prstGeom prst="rect">
            <a:avLst/>
          </a:prstGeom>
        </p:spPr>
      </p:pic>
      <p:pic>
        <p:nvPicPr>
          <p:cNvPr id="7" name="Picture 6"/>
          <p:cNvPicPr>
            <a:picLocks noChangeAspect="1"/>
          </p:cNvPicPr>
          <p:nvPr/>
        </p:nvPicPr>
        <p:blipFill>
          <a:blip r:embed="rId5" cstate="print">
            <a:grayscl/>
          </a:blip>
          <a:stretch>
            <a:fillRect/>
          </a:stretch>
        </p:blipFill>
        <p:spPr>
          <a:xfrm>
            <a:off x="6096000" y="3200400"/>
            <a:ext cx="1898076" cy="1260000"/>
          </a:xfrm>
          <a:prstGeom prst="rect">
            <a:avLst/>
          </a:prstGeom>
        </p:spPr>
      </p:pic>
      <p:sp>
        <p:nvSpPr>
          <p:cNvPr id="9" name="TextBox 8"/>
          <p:cNvSpPr txBox="1"/>
          <p:nvPr/>
        </p:nvSpPr>
        <p:spPr>
          <a:xfrm>
            <a:off x="990600" y="4572000"/>
            <a:ext cx="1981200" cy="400110"/>
          </a:xfrm>
          <a:prstGeom prst="rect">
            <a:avLst/>
          </a:prstGeom>
          <a:noFill/>
        </p:spPr>
        <p:txBody>
          <a:bodyPr wrap="square" rtlCol="0">
            <a:spAutoFit/>
          </a:bodyPr>
          <a:lstStyle/>
          <a:p>
            <a:r>
              <a:rPr lang="da-DK" sz="2000" dirty="0" smtClean="0">
                <a:solidFill>
                  <a:srgbClr val="5F5F5F"/>
                </a:solidFill>
                <a:latin typeface="Calibri"/>
                <a:cs typeface="Calibri"/>
              </a:rPr>
              <a:t>Folkeskole</a:t>
            </a:r>
            <a:endParaRPr lang="da-DK" sz="2000" dirty="0">
              <a:solidFill>
                <a:srgbClr val="5F5F5F"/>
              </a:solidFill>
              <a:latin typeface="Calibri"/>
              <a:cs typeface="Calibri"/>
            </a:endParaRPr>
          </a:p>
        </p:txBody>
      </p:sp>
      <p:sp>
        <p:nvSpPr>
          <p:cNvPr id="11" name="TextBox 10"/>
          <p:cNvSpPr txBox="1"/>
          <p:nvPr/>
        </p:nvSpPr>
        <p:spPr>
          <a:xfrm>
            <a:off x="3505200" y="4572000"/>
            <a:ext cx="1981200" cy="400110"/>
          </a:xfrm>
          <a:prstGeom prst="rect">
            <a:avLst/>
          </a:prstGeom>
          <a:noFill/>
        </p:spPr>
        <p:txBody>
          <a:bodyPr wrap="square" rtlCol="0">
            <a:spAutoFit/>
          </a:bodyPr>
          <a:lstStyle/>
          <a:p>
            <a:r>
              <a:rPr lang="da-DK" sz="2000" dirty="0" smtClean="0">
                <a:solidFill>
                  <a:srgbClr val="5F5F5F"/>
                </a:solidFill>
                <a:latin typeface="Calibri"/>
                <a:cs typeface="Calibri"/>
              </a:rPr>
              <a:t>Privat- og friskole</a:t>
            </a:r>
            <a:endParaRPr lang="da-DK" sz="2000" dirty="0">
              <a:solidFill>
                <a:srgbClr val="5F5F5F"/>
              </a:solidFill>
              <a:latin typeface="Calibri"/>
              <a:cs typeface="Calibri"/>
            </a:endParaRPr>
          </a:p>
        </p:txBody>
      </p:sp>
      <p:sp>
        <p:nvSpPr>
          <p:cNvPr id="12" name="TextBox 11"/>
          <p:cNvSpPr txBox="1"/>
          <p:nvPr/>
        </p:nvSpPr>
        <p:spPr>
          <a:xfrm>
            <a:off x="6400800" y="4572000"/>
            <a:ext cx="1981200" cy="400110"/>
          </a:xfrm>
          <a:prstGeom prst="rect">
            <a:avLst/>
          </a:prstGeom>
          <a:noFill/>
        </p:spPr>
        <p:txBody>
          <a:bodyPr wrap="square" rtlCol="0">
            <a:spAutoFit/>
          </a:bodyPr>
          <a:lstStyle/>
          <a:p>
            <a:r>
              <a:rPr lang="da-DK" sz="2000" dirty="0" err="1" smtClean="0">
                <a:solidFill>
                  <a:srgbClr val="5F5F5F"/>
                </a:solidFill>
                <a:latin typeface="Calibri"/>
                <a:cs typeface="Calibri"/>
              </a:rPr>
              <a:t>Gymnasie</a:t>
            </a:r>
            <a:endParaRPr lang="da-DK" sz="200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Lidt om undersøgelsen</a:t>
            </a:r>
            <a:endParaRPr lang="da-DK" b="1"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Lærernes</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nye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virkelighed</a:t>
            </a:r>
            <a:r>
              <a:rPr lang="en-US" sz="2400" b="0" dirty="0" smtClean="0">
                <a:solidFill>
                  <a:srgbClr val="5F5F5F"/>
                </a:solidFill>
                <a:latin typeface="Calibri" pitchFamily="34" charset="0"/>
              </a:rPr>
              <a:t>: </a:t>
            </a:r>
            <a:r>
              <a:rPr lang="en-US" sz="2400" b="0" dirty="0" err="1">
                <a:solidFill>
                  <a:srgbClr val="5F5F5F"/>
                </a:solidFill>
                <a:latin typeface="Calibri" pitchFamily="34" charset="0"/>
              </a:rPr>
              <a:t>F</a:t>
            </a:r>
            <a:r>
              <a:rPr lang="en-US" sz="2400" b="0" dirty="0" err="1" smtClean="0">
                <a:solidFill>
                  <a:srgbClr val="5F5F5F"/>
                </a:solidFill>
                <a:latin typeface="Calibri" pitchFamily="34" charset="0"/>
              </a:rPr>
              <a:t>olkeskolen</a:t>
            </a:r>
            <a:r>
              <a:rPr lang="en-US" sz="2400" b="0" dirty="0" smtClean="0">
                <a:solidFill>
                  <a:srgbClr val="5F5F5F"/>
                </a:solidFill>
                <a:latin typeface="Calibri" pitchFamily="34" charset="0"/>
              </a:rPr>
              <a:t/>
            </a:r>
            <a:br>
              <a:rPr lang="en-US" sz="2400" b="0" dirty="0" smtClean="0">
                <a:solidFill>
                  <a:srgbClr val="5F5F5F"/>
                </a:solidFill>
                <a:latin typeface="Calibri" pitchFamily="34" charset="0"/>
              </a:rPr>
            </a:b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6082020" cy="3810000"/>
          </a:xfrm>
        </p:spPr>
        <p:txBody>
          <a:bodyPr/>
          <a:lstStyle/>
          <a:p>
            <a:pPr>
              <a:buNone/>
            </a:pPr>
            <a:r>
              <a:rPr lang="da-DK" sz="1600" b="1" dirty="0" err="1" smtClean="0">
                <a:latin typeface="Calibri" pitchFamily="34" charset="0"/>
              </a:rPr>
              <a:t>Eksamensrettet</a:t>
            </a:r>
            <a:r>
              <a:rPr lang="da-DK" sz="1600" b="1" dirty="0" smtClean="0">
                <a:latin typeface="Calibri" pitchFamily="34" charset="0"/>
              </a:rPr>
              <a:t> undervisning</a:t>
            </a:r>
          </a:p>
          <a:p>
            <a:r>
              <a:rPr lang="da-DK" sz="1600" dirty="0" smtClean="0">
                <a:latin typeface="Calibri" pitchFamily="34" charset="0"/>
              </a:rPr>
              <a:t>Lærerne oplever, at undervisningen er blevet mere </a:t>
            </a:r>
            <a:r>
              <a:rPr lang="da-DK" sz="1600" dirty="0" err="1" smtClean="0">
                <a:latin typeface="Calibri" pitchFamily="34" charset="0"/>
              </a:rPr>
              <a:t>eksamensrettet</a:t>
            </a:r>
            <a:r>
              <a:rPr lang="da-DK" sz="1600" dirty="0" smtClean="0">
                <a:latin typeface="Calibri" pitchFamily="34" charset="0"/>
              </a:rPr>
              <a:t>, og rettet mod specifikke mål. </a:t>
            </a:r>
          </a:p>
          <a:p>
            <a:r>
              <a:rPr lang="da-DK" sz="1600" dirty="0" smtClean="0">
                <a:latin typeface="Calibri" pitchFamily="34" charset="0"/>
              </a:rPr>
              <a:t>Flere lærere føler sig hæmmet af rigide </a:t>
            </a:r>
            <a:r>
              <a:rPr lang="da-DK" sz="1600" dirty="0" err="1" smtClean="0">
                <a:latin typeface="Calibri" pitchFamily="34" charset="0"/>
              </a:rPr>
              <a:t>læringsmål</a:t>
            </a:r>
            <a:r>
              <a:rPr lang="da-DK" sz="1600" dirty="0" smtClean="0">
                <a:latin typeface="Calibri" pitchFamily="34" charset="0"/>
              </a:rPr>
              <a:t> og planer. </a:t>
            </a:r>
          </a:p>
          <a:p>
            <a:r>
              <a:rPr lang="da-DK" sz="1600" dirty="0" smtClean="0">
                <a:latin typeface="Calibri" pitchFamily="34" charset="0"/>
              </a:rPr>
              <a:t>Presset er størst på udskolingen. </a:t>
            </a:r>
          </a:p>
          <a:p>
            <a:pPr>
              <a:buNone/>
            </a:pPr>
            <a:endParaRPr lang="da-DK" sz="1600" b="1" dirty="0" smtClean="0">
              <a:latin typeface="Calibri" pitchFamily="34" charset="0"/>
            </a:endParaRPr>
          </a:p>
          <a:p>
            <a:pPr>
              <a:buNone/>
            </a:pPr>
            <a:r>
              <a:rPr lang="da-DK" sz="1600" b="1" dirty="0" err="1" smtClean="0">
                <a:latin typeface="Calibri" pitchFamily="34" charset="0"/>
              </a:rPr>
              <a:t>Fagprioritering</a:t>
            </a:r>
            <a:endParaRPr lang="da-DK" sz="1600" b="1" dirty="0" smtClean="0">
              <a:latin typeface="Calibri" pitchFamily="34" charset="0"/>
            </a:endParaRPr>
          </a:p>
          <a:p>
            <a:r>
              <a:rPr lang="da-DK" sz="1600" dirty="0" smtClean="0">
                <a:latin typeface="Calibri" pitchFamily="34" charset="0"/>
              </a:rPr>
              <a:t>Undervisningsministeriets offentlige rangering af skolernes karaktergennemsnit presser de ’små’ fag.</a:t>
            </a:r>
          </a:p>
          <a:p>
            <a:r>
              <a:rPr lang="da-DK" sz="1600" dirty="0" smtClean="0">
                <a:latin typeface="Calibri" pitchFamily="34" charset="0"/>
              </a:rPr>
              <a:t>Fag som historie, sprog, billedkunst og musik nedprioriteres til fordel for dansk og matematik. </a:t>
            </a: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6553200" y="1600200"/>
            <a:ext cx="2120890" cy="1260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Lærernes</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nye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virkelighed</a:t>
            </a:r>
            <a:r>
              <a:rPr lang="en-US" sz="2400" b="0" dirty="0" smtClean="0">
                <a:solidFill>
                  <a:srgbClr val="5F5F5F"/>
                </a:solidFill>
                <a:latin typeface="Calibri" pitchFamily="34" charset="0"/>
              </a:rPr>
              <a:t>: </a:t>
            </a:r>
            <a:r>
              <a:rPr lang="en-US" sz="2400" b="0" dirty="0" err="1">
                <a:solidFill>
                  <a:srgbClr val="5F5F5F"/>
                </a:solidFill>
                <a:latin typeface="Calibri" pitchFamily="34" charset="0"/>
              </a:rPr>
              <a:t>F</a:t>
            </a:r>
            <a:r>
              <a:rPr lang="en-US" sz="2400" b="0" dirty="0" err="1" smtClean="0">
                <a:solidFill>
                  <a:srgbClr val="5F5F5F"/>
                </a:solidFill>
                <a:latin typeface="Calibri" pitchFamily="34" charset="0"/>
              </a:rPr>
              <a:t>olkeskolen</a:t>
            </a:r>
            <a:r>
              <a:rPr lang="en-US" sz="2400" b="0" dirty="0" smtClean="0">
                <a:solidFill>
                  <a:srgbClr val="5F5F5F"/>
                </a:solidFill>
                <a:latin typeface="Calibri" pitchFamily="34" charset="0"/>
              </a:rPr>
              <a:t/>
            </a:r>
            <a:br>
              <a:rPr lang="en-US" sz="2400" b="0" dirty="0" smtClean="0">
                <a:solidFill>
                  <a:srgbClr val="5F5F5F"/>
                </a:solidFill>
                <a:latin typeface="Calibri" pitchFamily="34" charset="0"/>
              </a:rPr>
            </a:b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Flere pædagogiske hensyn</a:t>
            </a:r>
          </a:p>
          <a:p>
            <a:r>
              <a:rPr lang="da-DK" sz="1600" dirty="0" smtClean="0">
                <a:latin typeface="Calibri" pitchFamily="34" charset="0"/>
              </a:rPr>
              <a:t>Flere diagnoser på elever end tidligere.</a:t>
            </a:r>
          </a:p>
          <a:p>
            <a:r>
              <a:rPr lang="da-DK" sz="1600" dirty="0" smtClean="0">
                <a:latin typeface="Calibri" pitchFamily="34" charset="0"/>
              </a:rPr>
              <a:t>Flere elever i klasserne. </a:t>
            </a:r>
          </a:p>
          <a:p>
            <a:endParaRPr lang="da-DK" sz="1600" dirty="0" smtClean="0">
              <a:latin typeface="Calibri" pitchFamily="34" charset="0"/>
            </a:endParaRPr>
          </a:p>
          <a:p>
            <a:pPr>
              <a:buNone/>
            </a:pPr>
            <a:r>
              <a:rPr lang="da-DK" sz="1600" b="1" dirty="0" smtClean="0">
                <a:latin typeface="Calibri" pitchFamily="34" charset="0"/>
              </a:rPr>
              <a:t>Stordrift og tværfagligt arbejde</a:t>
            </a:r>
            <a:endParaRPr lang="da-DK" sz="1600" dirty="0" smtClean="0">
              <a:latin typeface="Calibri" pitchFamily="34" charset="0"/>
            </a:endParaRPr>
          </a:p>
          <a:p>
            <a:r>
              <a:rPr lang="da-DK" sz="1600" dirty="0" smtClean="0">
                <a:latin typeface="Calibri" pitchFamily="34" charset="0"/>
              </a:rPr>
              <a:t>Skolesammenlægninger giver flere spor pr. årgang.</a:t>
            </a:r>
          </a:p>
          <a:p>
            <a:r>
              <a:rPr lang="da-DK" sz="1600" dirty="0" smtClean="0">
                <a:latin typeface="Calibri" pitchFamily="34" charset="0"/>
              </a:rPr>
              <a:t>Lærerne organiserer sig typisk i teams og orienterer sig på tværs af klasser og fag. </a:t>
            </a:r>
          </a:p>
          <a:p>
            <a:endParaRPr lang="da-DK" sz="1600" dirty="0" smtClean="0">
              <a:latin typeface="Calibri" pitchFamily="34" charset="0"/>
            </a:endParaRPr>
          </a:p>
          <a:p>
            <a:endParaRPr lang="da-DK" sz="1600" dirty="0" smtClean="0">
              <a:latin typeface="Calibri" pitchFamily="34" charset="0"/>
            </a:endParaRP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6553200" y="1600200"/>
            <a:ext cx="2120890" cy="1260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Lærernes</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nye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virkelighed</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Privat</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og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friskoler</a:t>
            </a:r>
            <a:r>
              <a:rPr lang="en-US" sz="2400" b="0" dirty="0" smtClean="0">
                <a:solidFill>
                  <a:srgbClr val="5F5F5F"/>
                </a:solidFill>
                <a:latin typeface="Calibri" pitchFamily="34" charset="0"/>
              </a:rPr>
              <a:t/>
            </a:r>
            <a:br>
              <a:rPr lang="en-US" sz="2400" b="0" dirty="0" smtClean="0">
                <a:solidFill>
                  <a:srgbClr val="5F5F5F"/>
                </a:solidFill>
                <a:latin typeface="Calibri" pitchFamily="34" charset="0"/>
              </a:rPr>
            </a:b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5701020" cy="3810000"/>
          </a:xfrm>
        </p:spPr>
        <p:txBody>
          <a:bodyPr/>
          <a:lstStyle/>
          <a:p>
            <a:pPr>
              <a:buNone/>
            </a:pPr>
            <a:r>
              <a:rPr lang="da-DK" sz="1600" b="1" dirty="0" smtClean="0">
                <a:latin typeface="Calibri" pitchFamily="34" charset="0"/>
              </a:rPr>
              <a:t>Et mildere pres?</a:t>
            </a:r>
          </a:p>
          <a:p>
            <a:r>
              <a:rPr lang="da-DK" sz="1600" dirty="0" smtClean="0">
                <a:latin typeface="Calibri" pitchFamily="34" charset="0"/>
              </a:rPr>
              <a:t>Lærere på privat- og friskolerne oplever ikke det samme rigide faglige pres fra omgivelserne som deres kolleger i folkeskolen.</a:t>
            </a:r>
          </a:p>
          <a:p>
            <a:endParaRPr lang="da-DK" sz="1600" dirty="0" smtClean="0">
              <a:latin typeface="Calibri" pitchFamily="34" charset="0"/>
            </a:endParaRPr>
          </a:p>
          <a:p>
            <a:r>
              <a:rPr lang="da-DK" sz="1600" dirty="0" smtClean="0">
                <a:latin typeface="Calibri" pitchFamily="34" charset="0"/>
              </a:rPr>
              <a:t>Mange lærere oplever modsat stor faglig og praktisk opbakning fra forældre. </a:t>
            </a:r>
          </a:p>
          <a:p>
            <a:endParaRPr lang="da-DK" sz="1600" dirty="0" smtClean="0">
              <a:latin typeface="Calibri" pitchFamily="34" charset="0"/>
            </a:endParaRPr>
          </a:p>
          <a:p>
            <a:endParaRPr lang="da-DK" sz="1600" dirty="0" smtClean="0">
              <a:latin typeface="Calibri" pitchFamily="34" charset="0"/>
            </a:endParaRPr>
          </a:p>
          <a:p>
            <a:endParaRPr lang="da-DK" sz="1600" dirty="0" smtClean="0">
              <a:latin typeface="Calibri" pitchFamily="34" charset="0"/>
            </a:endParaRP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grayscl/>
          </a:blip>
          <a:stretch>
            <a:fillRect/>
          </a:stretch>
        </p:blipFill>
        <p:spPr>
          <a:xfrm>
            <a:off x="6705600" y="1752600"/>
            <a:ext cx="1660733" cy="1260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Lærernes</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nye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virkelighed</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Gymnasier</a:t>
            </a:r>
            <a:r>
              <a:rPr lang="en-US" sz="2400" b="0" dirty="0" smtClean="0">
                <a:solidFill>
                  <a:srgbClr val="5F5F5F"/>
                </a:solidFill>
                <a:latin typeface="Calibri" pitchFamily="34" charset="0"/>
              </a:rPr>
              <a:t/>
            </a:r>
            <a:br>
              <a:rPr lang="en-US" sz="2400" b="0" dirty="0" smtClean="0">
                <a:solidFill>
                  <a:srgbClr val="5F5F5F"/>
                </a:solidFill>
                <a:latin typeface="Calibri" pitchFamily="34" charset="0"/>
              </a:rPr>
            </a:b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6158220" cy="3810000"/>
          </a:xfrm>
        </p:spPr>
        <p:txBody>
          <a:bodyPr/>
          <a:lstStyle/>
          <a:p>
            <a:pPr>
              <a:buNone/>
            </a:pPr>
            <a:r>
              <a:rPr lang="da-DK" sz="1600" b="1" dirty="0" smtClean="0">
                <a:latin typeface="Calibri" pitchFamily="34" charset="0"/>
              </a:rPr>
              <a:t>Skoleskemaet er sendt på pension</a:t>
            </a:r>
          </a:p>
          <a:p>
            <a:r>
              <a:rPr lang="da-DK" sz="1600" dirty="0" smtClean="0">
                <a:latin typeface="Calibri" pitchFamily="34" charset="0"/>
              </a:rPr>
              <a:t>På flere gymnasier er skemaet ekstremt fleksibelt. Der tænkes i halve år, frem for uger. </a:t>
            </a:r>
          </a:p>
          <a:p>
            <a:r>
              <a:rPr lang="da-DK" sz="1600" dirty="0" smtClean="0">
                <a:latin typeface="Calibri" pitchFamily="34" charset="0"/>
              </a:rPr>
              <a:t>De elektroniske systemer tager styringen: smart – men til tider ufleksibelt. </a:t>
            </a:r>
          </a:p>
          <a:p>
            <a:endParaRPr lang="da-DK" sz="800" dirty="0" smtClean="0">
              <a:latin typeface="Calibri" pitchFamily="34" charset="0"/>
            </a:endParaRPr>
          </a:p>
          <a:p>
            <a:pPr>
              <a:buNone/>
            </a:pPr>
            <a:r>
              <a:rPr lang="da-DK" sz="1600" b="1" dirty="0" smtClean="0">
                <a:latin typeface="Calibri" pitchFamily="34" charset="0"/>
              </a:rPr>
              <a:t>Tværfagligt arbejde</a:t>
            </a:r>
          </a:p>
          <a:p>
            <a:r>
              <a:rPr lang="da-DK" sz="1600" dirty="0" smtClean="0">
                <a:latin typeface="Calibri" pitchFamily="34" charset="0"/>
              </a:rPr>
              <a:t>Undervisning på tværs af fag, er den nye virkelighed.</a:t>
            </a:r>
          </a:p>
          <a:p>
            <a:r>
              <a:rPr lang="da-DK" sz="1600" dirty="0" smtClean="0">
                <a:latin typeface="Calibri" pitchFamily="34" charset="0"/>
              </a:rPr>
              <a:t>AT: Almen Studieforberedelse.</a:t>
            </a:r>
          </a:p>
          <a:p>
            <a:r>
              <a:rPr lang="da-DK" sz="1600" dirty="0" smtClean="0">
                <a:latin typeface="Calibri" pitchFamily="34" charset="0"/>
              </a:rPr>
              <a:t>Større opgaver: Fag på tværs. </a:t>
            </a:r>
          </a:p>
          <a:p>
            <a:endParaRPr lang="en-US" sz="800" dirty="0" smtClean="0">
              <a:latin typeface="Calibri" pitchFamily="34" charset="0"/>
              <a:sym typeface="Wingdings"/>
            </a:endParaRPr>
          </a:p>
          <a:p>
            <a:pPr>
              <a:buNone/>
            </a:pPr>
            <a:r>
              <a:rPr lang="en-US" sz="1600" b="1" dirty="0" err="1" smtClean="0">
                <a:latin typeface="Calibri" pitchFamily="34" charset="0"/>
                <a:sym typeface="Wingdings"/>
              </a:rPr>
              <a:t>Ny</a:t>
            </a:r>
            <a:r>
              <a:rPr lang="en-US" sz="1600" b="1" dirty="0" smtClean="0">
                <a:latin typeface="Calibri" pitchFamily="34" charset="0"/>
                <a:sym typeface="Wingdings"/>
              </a:rPr>
              <a:t> </a:t>
            </a:r>
            <a:r>
              <a:rPr lang="en-US" sz="1600" b="1" dirty="0" err="1" smtClean="0">
                <a:latin typeface="Calibri" pitchFamily="34" charset="0"/>
                <a:sym typeface="Wingdings"/>
              </a:rPr>
              <a:t>virkelighed</a:t>
            </a:r>
            <a:r>
              <a:rPr lang="en-US" sz="1600" b="1" dirty="0" smtClean="0">
                <a:latin typeface="Calibri" pitchFamily="34" charset="0"/>
                <a:sym typeface="Wingdings"/>
              </a:rPr>
              <a:t> – </a:t>
            </a:r>
            <a:r>
              <a:rPr lang="en-US" sz="1600" b="1" dirty="0" err="1" smtClean="0">
                <a:latin typeface="Calibri" pitchFamily="34" charset="0"/>
                <a:sym typeface="Wingdings"/>
              </a:rPr>
              <a:t>ny</a:t>
            </a:r>
            <a:r>
              <a:rPr lang="en-US" sz="1600" b="1" dirty="0" smtClean="0">
                <a:latin typeface="Calibri" pitchFamily="34" charset="0"/>
                <a:sym typeface="Wingdings"/>
              </a:rPr>
              <a:t> </a:t>
            </a:r>
            <a:r>
              <a:rPr lang="en-US" sz="1600" b="1" dirty="0" err="1" smtClean="0">
                <a:latin typeface="Calibri" pitchFamily="34" charset="0"/>
                <a:sym typeface="Wingdings"/>
              </a:rPr>
              <a:t>frihed</a:t>
            </a:r>
            <a:endParaRPr lang="en-US" sz="1600" b="1" dirty="0" smtClean="0">
              <a:latin typeface="Calibri" pitchFamily="34" charset="0"/>
              <a:sym typeface="Wingdings"/>
            </a:endParaRPr>
          </a:p>
          <a:p>
            <a:r>
              <a:rPr lang="en-US" sz="1600" dirty="0" err="1" smtClean="0">
                <a:latin typeface="Calibri" pitchFamily="34" charset="0"/>
                <a:sym typeface="Wingdings"/>
              </a:rPr>
              <a:t>Gymnasiereformen</a:t>
            </a:r>
            <a:r>
              <a:rPr lang="en-US" sz="1600" dirty="0" smtClean="0">
                <a:latin typeface="Calibri" pitchFamily="34" charset="0"/>
                <a:sym typeface="Wingdings"/>
              </a:rPr>
              <a:t> giver den </a:t>
            </a:r>
            <a:r>
              <a:rPr lang="en-US" sz="1600" dirty="0" err="1" smtClean="0">
                <a:latin typeface="Calibri" pitchFamily="34" charset="0"/>
                <a:sym typeface="Wingdings"/>
              </a:rPr>
              <a:t>enkelte</a:t>
            </a:r>
            <a:r>
              <a:rPr lang="en-US" sz="1600" dirty="0" smtClean="0">
                <a:latin typeface="Calibri" pitchFamily="34" charset="0"/>
                <a:sym typeface="Wingdings"/>
              </a:rPr>
              <a:t> </a:t>
            </a:r>
            <a:r>
              <a:rPr lang="en-US" sz="1600" dirty="0" err="1" smtClean="0">
                <a:latin typeface="Calibri" pitchFamily="34" charset="0"/>
                <a:sym typeface="Wingdings"/>
              </a:rPr>
              <a:t>lærer</a:t>
            </a:r>
            <a:r>
              <a:rPr lang="en-US" sz="1600" dirty="0" smtClean="0">
                <a:latin typeface="Calibri" pitchFamily="34" charset="0"/>
                <a:sym typeface="Wingdings"/>
              </a:rPr>
              <a:t> mere </a:t>
            </a:r>
            <a:r>
              <a:rPr lang="en-US" sz="1600" dirty="0" err="1" smtClean="0">
                <a:latin typeface="Calibri" pitchFamily="34" charset="0"/>
                <a:sym typeface="Wingdings"/>
              </a:rPr>
              <a:t>frihed</a:t>
            </a:r>
            <a:r>
              <a:rPr lang="en-US" sz="1600" dirty="0" smtClean="0">
                <a:latin typeface="Calibri" pitchFamily="34" charset="0"/>
                <a:sym typeface="Wingdings"/>
              </a:rPr>
              <a:t>: </a:t>
            </a:r>
            <a:r>
              <a:rPr lang="en-US" sz="1600" dirty="0" err="1" smtClean="0">
                <a:latin typeface="Calibri" pitchFamily="34" charset="0"/>
                <a:sym typeface="Wingdings"/>
              </a:rPr>
              <a:t>Kernepensum</a:t>
            </a:r>
            <a:r>
              <a:rPr lang="en-US" sz="1600" dirty="0" smtClean="0">
                <a:latin typeface="Calibri" pitchFamily="34" charset="0"/>
                <a:sym typeface="Wingdings"/>
              </a:rPr>
              <a:t>, men </a:t>
            </a:r>
            <a:r>
              <a:rPr lang="en-US" sz="1600" dirty="0" err="1" smtClean="0">
                <a:latin typeface="Calibri" pitchFamily="34" charset="0"/>
                <a:sym typeface="Wingdings"/>
              </a:rPr>
              <a:t>også</a:t>
            </a:r>
            <a:r>
              <a:rPr lang="en-US" sz="1600" dirty="0" smtClean="0">
                <a:latin typeface="Calibri" pitchFamily="34" charset="0"/>
                <a:sym typeface="Wingdings"/>
              </a:rPr>
              <a:t> </a:t>
            </a:r>
            <a:r>
              <a:rPr lang="en-US" sz="1600" dirty="0" err="1" smtClean="0">
                <a:latin typeface="Calibri" pitchFamily="34" charset="0"/>
                <a:sym typeface="Wingdings"/>
              </a:rPr>
              <a:t>supplerende</a:t>
            </a:r>
            <a:r>
              <a:rPr lang="en-US" sz="1600" dirty="0" smtClean="0">
                <a:latin typeface="Calibri" pitchFamily="34" charset="0"/>
                <a:sym typeface="Wingdings"/>
              </a:rPr>
              <a:t> </a:t>
            </a:r>
            <a:r>
              <a:rPr lang="en-US" sz="1600" dirty="0" err="1" smtClean="0">
                <a:latin typeface="Calibri" pitchFamily="34" charset="0"/>
                <a:sym typeface="Wingdings"/>
              </a:rPr>
              <a:t>stof</a:t>
            </a:r>
            <a:r>
              <a:rPr lang="en-US" sz="1600" dirty="0" smtClean="0">
                <a:latin typeface="Calibri" pitchFamily="34" charset="0"/>
                <a:sym typeface="Wingdings"/>
              </a:rPr>
              <a:t>. </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grayscl/>
          </a:blip>
          <a:stretch>
            <a:fillRect/>
          </a:stretch>
        </p:blipFill>
        <p:spPr>
          <a:xfrm>
            <a:off x="6629400" y="1752600"/>
            <a:ext cx="1898076" cy="1260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Hvordan</a:t>
            </a:r>
            <a:r>
              <a:rPr lang="en-US" sz="2400" b="0" dirty="0" smtClean="0">
                <a:solidFill>
                  <a:srgbClr val="5F5F5F"/>
                </a:solidFill>
                <a:latin typeface="Calibri" pitchFamily="34" charset="0"/>
              </a:rPr>
              <a:t> holder </a:t>
            </a:r>
            <a:r>
              <a:rPr lang="en-US" sz="2400" b="0" dirty="0" err="1" smtClean="0">
                <a:solidFill>
                  <a:srgbClr val="5F5F5F"/>
                </a:solidFill>
                <a:latin typeface="Calibri" pitchFamily="34" charset="0"/>
              </a:rPr>
              <a:t>lærerne</a:t>
            </a:r>
            <a:r>
              <a:rPr lang="en-US" sz="2400" b="0" dirty="0" smtClean="0">
                <a:solidFill>
                  <a:srgbClr val="5F5F5F"/>
                </a:solidFill>
                <a:latin typeface="Calibri" pitchFamily="34" charset="0"/>
              </a:rPr>
              <a:t> sig </a:t>
            </a:r>
            <a:r>
              <a:rPr lang="en-US" sz="2400" b="0" dirty="0" err="1" smtClean="0">
                <a:solidFill>
                  <a:srgbClr val="5F5F5F"/>
                </a:solidFill>
                <a:latin typeface="Calibri" pitchFamily="34" charset="0"/>
              </a:rPr>
              <a:t>orienterede</a:t>
            </a:r>
            <a:r>
              <a:rPr lang="en-US" sz="2400" b="0" dirty="0" smtClean="0">
                <a:solidFill>
                  <a:srgbClr val="5F5F5F"/>
                </a:solidFill>
                <a:latin typeface="Calibri" pitchFamily="34" charset="0"/>
              </a:rPr>
              <a:t>?</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Folkeskole</a:t>
            </a:r>
          </a:p>
          <a:p>
            <a:r>
              <a:rPr lang="da-DK" sz="1600" dirty="0" smtClean="0">
                <a:latin typeface="Calibri" pitchFamily="34" charset="0"/>
              </a:rPr>
              <a:t>Folkeskolelærerne orienterer sig primært gennem kolleger, eller ved at </a:t>
            </a:r>
            <a:r>
              <a:rPr lang="da-DK" sz="1600" dirty="0" err="1" smtClean="0">
                <a:latin typeface="Calibri" pitchFamily="34" charset="0"/>
              </a:rPr>
              <a:t>google</a:t>
            </a:r>
            <a:r>
              <a:rPr lang="da-DK" sz="1600" dirty="0" smtClean="0">
                <a:latin typeface="Calibri" pitchFamily="34" charset="0"/>
              </a:rPr>
              <a:t>, når året skal planlægges.</a:t>
            </a:r>
          </a:p>
          <a:p>
            <a:r>
              <a:rPr lang="da-DK" sz="1600" dirty="0" smtClean="0">
                <a:latin typeface="Calibri" pitchFamily="34" charset="0"/>
              </a:rPr>
              <a:t>Kataloget fra </a:t>
            </a:r>
            <a:r>
              <a:rPr lang="da-DK" sz="1600" dirty="0" err="1" smtClean="0">
                <a:latin typeface="Calibri" pitchFamily="34" charset="0"/>
              </a:rPr>
              <a:t>skioletjenesten</a:t>
            </a:r>
            <a:r>
              <a:rPr lang="da-DK" sz="1600" dirty="0" smtClean="0">
                <a:latin typeface="Calibri" pitchFamily="34" charset="0"/>
              </a:rPr>
              <a:t> er også meget populært, og det udkommer på det helt rigtige tidspunkt. </a:t>
            </a:r>
          </a:p>
          <a:p>
            <a:pPr>
              <a:buNone/>
            </a:pPr>
            <a:endParaRPr lang="da-DK" sz="1600" b="1" dirty="0" smtClean="0">
              <a:latin typeface="Calibri" pitchFamily="34" charset="0"/>
            </a:endParaRPr>
          </a:p>
          <a:p>
            <a:pPr>
              <a:buNone/>
            </a:pPr>
            <a:r>
              <a:rPr lang="da-DK" sz="1600" b="1" dirty="0" err="1" smtClean="0">
                <a:latin typeface="Calibri" pitchFamily="34" charset="0"/>
              </a:rPr>
              <a:t>Gymnasie</a:t>
            </a:r>
            <a:endParaRPr lang="da-DK" sz="1600" b="1" dirty="0" smtClean="0">
              <a:latin typeface="Calibri" pitchFamily="34" charset="0"/>
            </a:endParaRPr>
          </a:p>
          <a:p>
            <a:pPr>
              <a:buNone/>
            </a:pPr>
            <a:endParaRPr lang="da-DK" sz="800" dirty="0" smtClean="0">
              <a:latin typeface="Calibri" pitchFamily="34" charset="0"/>
            </a:endParaRPr>
          </a:p>
          <a:p>
            <a:r>
              <a:rPr lang="da-DK" sz="1600" dirty="0" smtClean="0">
                <a:latin typeface="Calibri" pitchFamily="34" charset="0"/>
              </a:rPr>
              <a:t>Gymnasielærerne foretrækker i højere grad at holde sig almindelig orienterede om aktiviteter og tilbud, som kunne være relevante for undervisningen. </a:t>
            </a:r>
          </a:p>
          <a:p>
            <a:endParaRPr lang="da-DK" sz="8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Hvordan</a:t>
            </a:r>
            <a:r>
              <a:rPr lang="en-US" sz="2400" b="0" dirty="0" smtClean="0">
                <a:solidFill>
                  <a:srgbClr val="5F5F5F"/>
                </a:solidFill>
                <a:latin typeface="Calibri" pitchFamily="34" charset="0"/>
              </a:rPr>
              <a:t> holder </a:t>
            </a:r>
            <a:r>
              <a:rPr lang="en-US" sz="2400" b="0" dirty="0" err="1" smtClean="0">
                <a:solidFill>
                  <a:srgbClr val="5F5F5F"/>
                </a:solidFill>
                <a:latin typeface="Calibri" pitchFamily="34" charset="0"/>
              </a:rPr>
              <a:t>lærerne</a:t>
            </a:r>
            <a:r>
              <a:rPr lang="en-US" sz="2400" b="0" dirty="0" smtClean="0">
                <a:solidFill>
                  <a:srgbClr val="5F5F5F"/>
                </a:solidFill>
                <a:latin typeface="Calibri" pitchFamily="34" charset="0"/>
              </a:rPr>
              <a:t> sig </a:t>
            </a:r>
            <a:r>
              <a:rPr lang="en-US" sz="2400" b="0" dirty="0" err="1" smtClean="0">
                <a:solidFill>
                  <a:srgbClr val="5F5F5F"/>
                </a:solidFill>
                <a:latin typeface="Calibri" pitchFamily="34" charset="0"/>
              </a:rPr>
              <a:t>orienterede</a:t>
            </a:r>
            <a:r>
              <a:rPr lang="en-US" sz="2400" b="0" dirty="0" smtClean="0">
                <a:solidFill>
                  <a:srgbClr val="5F5F5F"/>
                </a:solidFill>
                <a:latin typeface="Calibri" pitchFamily="34" charset="0"/>
              </a:rPr>
              <a:t>?</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Alle lærere</a:t>
            </a:r>
          </a:p>
          <a:p>
            <a:r>
              <a:rPr lang="da-DK" sz="1600" dirty="0" smtClean="0">
                <a:latin typeface="Calibri" pitchFamily="34" charset="0"/>
              </a:rPr>
              <a:t>De fleste lærere udtrykker primært et behov for at blive orienterede i planlægningsfasen til det nye skoleår. </a:t>
            </a:r>
          </a:p>
          <a:p>
            <a:r>
              <a:rPr lang="da-DK" sz="1600" dirty="0" smtClean="0">
                <a:latin typeface="Calibri" pitchFamily="34" charset="0"/>
              </a:rPr>
              <a:t>Især københavnske lærere føler, at de får rigtig mange mails med tilbud til undervisningsbrug.  Det er sjældent, at de åbner disse mails. </a:t>
            </a:r>
          </a:p>
          <a:p>
            <a:r>
              <a:rPr lang="da-DK" sz="1600" dirty="0" smtClean="0">
                <a:latin typeface="Calibri" pitchFamily="34" charset="0"/>
              </a:rPr>
              <a:t>Mails med undervisningsprodukter skal ramme meget præcist, for at de bliver åbnet.</a:t>
            </a:r>
            <a:endParaRPr lang="da-DK" sz="800" dirty="0" smtClean="0">
              <a:latin typeface="Calibri" pitchFamily="34" charset="0"/>
            </a:endParaRPr>
          </a:p>
          <a:p>
            <a:r>
              <a:rPr lang="da-DK" sz="1600" dirty="0" smtClean="0">
                <a:latin typeface="Calibri" pitchFamily="34" charset="0"/>
              </a:rPr>
              <a:t>Alle lærere er tidligt ude: Folkeskolerne planlægger typisk i juni, gymnasierne ofte år i forvejen.  </a:t>
            </a:r>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Lærerne og museerne</a:t>
            </a:r>
            <a:endParaRPr lang="da-DK" b="1" dirty="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smtClean="0">
                <a:solidFill>
                  <a:srgbClr val="5F5F5F"/>
                </a:solidFill>
                <a:latin typeface="Calibri" pitchFamily="34" charset="0"/>
              </a:rPr>
              <a:t>Et </a:t>
            </a:r>
            <a:r>
              <a:rPr lang="en-US" sz="2400" b="0" dirty="0" err="1" smtClean="0">
                <a:solidFill>
                  <a:srgbClr val="5F5F5F"/>
                </a:solidFill>
                <a:latin typeface="Calibri" pitchFamily="34" charset="0"/>
              </a:rPr>
              <a:t>museumsbesøg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i</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undervisningsøjemed</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5" name="Rounded Rectangle 4"/>
          <p:cNvSpPr/>
          <p:nvPr/>
        </p:nvSpPr>
        <p:spPr>
          <a:xfrm>
            <a:off x="2514600" y="2209800"/>
            <a:ext cx="2057400" cy="1600200"/>
          </a:xfrm>
          <a:prstGeom prst="roundRect">
            <a:avLst/>
          </a:prstGeom>
        </p:spPr>
        <p:style>
          <a:lnRef idx="1">
            <a:schemeClr val="accent1"/>
          </a:lnRef>
          <a:fillRef idx="3">
            <a:schemeClr val="accent1"/>
          </a:fillRef>
          <a:effectRef idx="2">
            <a:schemeClr val="accent1"/>
          </a:effectRef>
          <a:fontRef idx="minor">
            <a:schemeClr val="lt1"/>
          </a:fontRef>
        </p:style>
        <p:txBody>
          <a:bodyPr tIns="0" rtlCol="0" anchor="ctr"/>
          <a:lstStyle/>
          <a:p>
            <a:r>
              <a:rPr lang="da-DK" sz="1600" b="1" dirty="0" smtClean="0">
                <a:solidFill>
                  <a:srgbClr val="333333"/>
                </a:solidFill>
                <a:latin typeface="Calibri"/>
                <a:cs typeface="Calibri"/>
              </a:rPr>
              <a:t>Håndgribelighed</a:t>
            </a:r>
          </a:p>
          <a:p>
            <a:endParaRPr lang="da-DK" sz="800" dirty="0" smtClean="0">
              <a:solidFill>
                <a:srgbClr val="333333"/>
              </a:solidFill>
              <a:latin typeface="Calibri"/>
              <a:cs typeface="Calibri"/>
            </a:endParaRPr>
          </a:p>
          <a:p>
            <a:r>
              <a:rPr lang="da-DK" sz="1600" dirty="0" err="1" smtClean="0">
                <a:solidFill>
                  <a:srgbClr val="333333"/>
                </a:solidFill>
                <a:latin typeface="Calibri"/>
                <a:cs typeface="Calibri"/>
              </a:rPr>
              <a:t>Hands</a:t>
            </a:r>
            <a:r>
              <a:rPr lang="da-DK" sz="1600" dirty="0" smtClean="0">
                <a:solidFill>
                  <a:srgbClr val="333333"/>
                </a:solidFill>
                <a:latin typeface="Calibri"/>
                <a:cs typeface="Calibri"/>
              </a:rPr>
              <a:t> </a:t>
            </a:r>
            <a:r>
              <a:rPr lang="da-DK" sz="1600" dirty="0" err="1" smtClean="0">
                <a:solidFill>
                  <a:srgbClr val="333333"/>
                </a:solidFill>
                <a:latin typeface="Calibri"/>
                <a:cs typeface="Calibri"/>
              </a:rPr>
              <a:t>on</a:t>
            </a:r>
            <a:r>
              <a:rPr lang="da-DK" sz="1600" dirty="0" smtClean="0">
                <a:solidFill>
                  <a:srgbClr val="333333"/>
                </a:solidFill>
                <a:latin typeface="Calibri"/>
                <a:cs typeface="Calibri"/>
              </a:rPr>
              <a:t> på stoffet</a:t>
            </a:r>
          </a:p>
          <a:p>
            <a:r>
              <a:rPr lang="da-DK" sz="1600" dirty="0" smtClean="0">
                <a:solidFill>
                  <a:srgbClr val="333333"/>
                </a:solidFill>
                <a:latin typeface="Calibri"/>
                <a:cs typeface="Calibri"/>
              </a:rPr>
              <a:t>Autentisitet</a:t>
            </a:r>
            <a:endParaRPr lang="da-DK" sz="1600" dirty="0">
              <a:solidFill>
                <a:srgbClr val="333333"/>
              </a:solidFill>
              <a:latin typeface="Calibri"/>
              <a:cs typeface="Calibri"/>
            </a:endParaRPr>
          </a:p>
        </p:txBody>
      </p:sp>
      <p:sp>
        <p:nvSpPr>
          <p:cNvPr id="6" name="Rounded Rectangle 5"/>
          <p:cNvSpPr/>
          <p:nvPr/>
        </p:nvSpPr>
        <p:spPr>
          <a:xfrm>
            <a:off x="2514600" y="4114800"/>
            <a:ext cx="3352800" cy="1752600"/>
          </a:xfrm>
          <a:prstGeom prst="roundRect">
            <a:avLst/>
          </a:prstGeom>
        </p:spPr>
        <p:style>
          <a:lnRef idx="1">
            <a:schemeClr val="accent1"/>
          </a:lnRef>
          <a:fillRef idx="3">
            <a:schemeClr val="accent1"/>
          </a:fillRef>
          <a:effectRef idx="2">
            <a:schemeClr val="accent1"/>
          </a:effectRef>
          <a:fontRef idx="minor">
            <a:schemeClr val="lt1"/>
          </a:fontRef>
        </p:style>
        <p:txBody>
          <a:bodyPr tIns="0" rtlCol="0" anchor="ctr"/>
          <a:lstStyle/>
          <a:p>
            <a:endParaRPr lang="da-DK" sz="1600" b="1" dirty="0" smtClean="0">
              <a:solidFill>
                <a:srgbClr val="333333"/>
              </a:solidFill>
              <a:latin typeface="Calibri"/>
              <a:cs typeface="Calibri"/>
            </a:endParaRPr>
          </a:p>
          <a:p>
            <a:r>
              <a:rPr lang="da-DK" sz="1600" b="1" dirty="0" smtClean="0">
                <a:solidFill>
                  <a:srgbClr val="333333"/>
                </a:solidFill>
                <a:latin typeface="Calibri"/>
                <a:cs typeface="Calibri"/>
              </a:rPr>
              <a:t>Ud af huset</a:t>
            </a:r>
          </a:p>
          <a:p>
            <a:endParaRPr lang="da-DK" sz="800" dirty="0" smtClean="0">
              <a:solidFill>
                <a:srgbClr val="333333"/>
              </a:solidFill>
              <a:latin typeface="Calibri"/>
              <a:cs typeface="Calibri"/>
            </a:endParaRPr>
          </a:p>
          <a:p>
            <a:r>
              <a:rPr lang="da-DK" sz="1600" dirty="0" smtClean="0">
                <a:solidFill>
                  <a:srgbClr val="333333"/>
                </a:solidFill>
                <a:latin typeface="Calibri"/>
                <a:cs typeface="Calibri"/>
              </a:rPr>
              <a:t>Afbræk med hverdagen</a:t>
            </a:r>
          </a:p>
          <a:p>
            <a:r>
              <a:rPr lang="da-DK" sz="1600" dirty="0" smtClean="0">
                <a:solidFill>
                  <a:srgbClr val="333333"/>
                </a:solidFill>
                <a:latin typeface="Calibri"/>
                <a:cs typeface="Calibri"/>
              </a:rPr>
              <a:t>Social oplevelse</a:t>
            </a:r>
          </a:p>
          <a:p>
            <a:r>
              <a:rPr lang="da-DK" sz="1600" dirty="0" smtClean="0">
                <a:solidFill>
                  <a:srgbClr val="333333"/>
                </a:solidFill>
                <a:latin typeface="Calibri"/>
                <a:cs typeface="Calibri"/>
              </a:rPr>
              <a:t>Et stykke af virkeligheden</a:t>
            </a:r>
          </a:p>
          <a:p>
            <a:r>
              <a:rPr lang="da-DK" sz="1600" dirty="0" smtClean="0">
                <a:solidFill>
                  <a:srgbClr val="333333"/>
                </a:solidFill>
                <a:latin typeface="Calibri"/>
                <a:cs typeface="Calibri"/>
              </a:rPr>
              <a:t>Dannelsesprojekt</a:t>
            </a:r>
            <a:endParaRPr lang="da-DK" sz="1600" dirty="0">
              <a:solidFill>
                <a:srgbClr val="333333"/>
              </a:solidFill>
              <a:latin typeface="Calibri"/>
              <a:cs typeface="Calibri"/>
            </a:endParaRPr>
          </a:p>
        </p:txBody>
      </p:sp>
      <p:sp>
        <p:nvSpPr>
          <p:cNvPr id="7" name="Rounded Rectangle 6"/>
          <p:cNvSpPr/>
          <p:nvPr/>
        </p:nvSpPr>
        <p:spPr>
          <a:xfrm>
            <a:off x="6172200" y="4114800"/>
            <a:ext cx="2286000" cy="1752600"/>
          </a:xfrm>
          <a:prstGeom prst="roundRect">
            <a:avLst/>
          </a:prstGeom>
        </p:spPr>
        <p:style>
          <a:lnRef idx="1">
            <a:schemeClr val="accent1"/>
          </a:lnRef>
          <a:fillRef idx="3">
            <a:schemeClr val="accent1"/>
          </a:fillRef>
          <a:effectRef idx="2">
            <a:schemeClr val="accent1"/>
          </a:effectRef>
          <a:fontRef idx="minor">
            <a:schemeClr val="lt1"/>
          </a:fontRef>
        </p:style>
        <p:txBody>
          <a:bodyPr tIns="0" rtlCol="0" anchor="ctr"/>
          <a:lstStyle/>
          <a:p>
            <a:r>
              <a:rPr lang="da-DK" sz="1600" b="1" dirty="0" smtClean="0">
                <a:solidFill>
                  <a:srgbClr val="333333"/>
                </a:solidFill>
                <a:latin typeface="Calibri"/>
                <a:cs typeface="Calibri"/>
              </a:rPr>
              <a:t>Faciliteter</a:t>
            </a:r>
          </a:p>
          <a:p>
            <a:endParaRPr lang="da-DK" sz="800" dirty="0" smtClean="0">
              <a:solidFill>
                <a:srgbClr val="333333"/>
              </a:solidFill>
              <a:latin typeface="Calibri"/>
              <a:cs typeface="Calibri"/>
            </a:endParaRPr>
          </a:p>
          <a:p>
            <a:r>
              <a:rPr lang="da-DK" sz="1600" dirty="0" smtClean="0">
                <a:solidFill>
                  <a:srgbClr val="333333"/>
                </a:solidFill>
                <a:latin typeface="Calibri"/>
                <a:cs typeface="Calibri"/>
              </a:rPr>
              <a:t>Andre rammer</a:t>
            </a:r>
          </a:p>
          <a:p>
            <a:r>
              <a:rPr lang="da-DK" sz="1600" dirty="0" smtClean="0">
                <a:solidFill>
                  <a:srgbClr val="333333"/>
                </a:solidFill>
                <a:latin typeface="Calibri"/>
                <a:cs typeface="Calibri"/>
              </a:rPr>
              <a:t>Bedre udstyr</a:t>
            </a:r>
            <a:endParaRPr lang="da-DK" sz="1600" dirty="0">
              <a:solidFill>
                <a:srgbClr val="333333"/>
              </a:solidFill>
              <a:latin typeface="Calibri"/>
              <a:cs typeface="Calibri"/>
            </a:endParaRPr>
          </a:p>
        </p:txBody>
      </p:sp>
      <p:sp>
        <p:nvSpPr>
          <p:cNvPr id="8" name="Rounded Rectangle 7"/>
          <p:cNvSpPr/>
          <p:nvPr/>
        </p:nvSpPr>
        <p:spPr>
          <a:xfrm>
            <a:off x="4876800" y="2209800"/>
            <a:ext cx="3581400" cy="1600200"/>
          </a:xfrm>
          <a:prstGeom prst="roundRect">
            <a:avLst/>
          </a:prstGeom>
        </p:spPr>
        <p:style>
          <a:lnRef idx="1">
            <a:schemeClr val="accent1"/>
          </a:lnRef>
          <a:fillRef idx="3">
            <a:schemeClr val="accent1"/>
          </a:fillRef>
          <a:effectRef idx="2">
            <a:schemeClr val="accent1"/>
          </a:effectRef>
          <a:fontRef idx="minor">
            <a:schemeClr val="lt1"/>
          </a:fontRef>
        </p:style>
        <p:txBody>
          <a:bodyPr tIns="0" rtlCol="0" anchor="ctr"/>
          <a:lstStyle/>
          <a:p>
            <a:endParaRPr lang="da-DK" sz="1600" b="1" dirty="0" smtClean="0">
              <a:solidFill>
                <a:srgbClr val="333333"/>
              </a:solidFill>
              <a:latin typeface="Calibri"/>
              <a:cs typeface="Calibri"/>
            </a:endParaRPr>
          </a:p>
          <a:p>
            <a:r>
              <a:rPr lang="da-DK" sz="1600" b="1" dirty="0" smtClean="0">
                <a:solidFill>
                  <a:srgbClr val="333333"/>
                </a:solidFill>
                <a:latin typeface="Calibri"/>
                <a:cs typeface="Calibri"/>
              </a:rPr>
              <a:t>Viden</a:t>
            </a:r>
          </a:p>
          <a:p>
            <a:endParaRPr lang="da-DK" sz="800" dirty="0" smtClean="0">
              <a:solidFill>
                <a:srgbClr val="333333"/>
              </a:solidFill>
              <a:latin typeface="Calibri"/>
              <a:cs typeface="Calibri"/>
            </a:endParaRPr>
          </a:p>
          <a:p>
            <a:r>
              <a:rPr lang="da-DK" sz="1600" dirty="0" smtClean="0">
                <a:solidFill>
                  <a:srgbClr val="333333"/>
                </a:solidFill>
                <a:latin typeface="Calibri"/>
                <a:cs typeface="Calibri"/>
              </a:rPr>
              <a:t>Ny viden</a:t>
            </a:r>
          </a:p>
          <a:p>
            <a:r>
              <a:rPr lang="da-DK" sz="1600" dirty="0" smtClean="0">
                <a:solidFill>
                  <a:srgbClr val="333333"/>
                </a:solidFill>
                <a:latin typeface="Calibri"/>
                <a:cs typeface="Calibri"/>
              </a:rPr>
              <a:t>Ny inspiration</a:t>
            </a:r>
          </a:p>
          <a:p>
            <a:r>
              <a:rPr lang="da-DK" sz="1600" dirty="0" smtClean="0">
                <a:solidFill>
                  <a:srgbClr val="333333"/>
                </a:solidFill>
                <a:latin typeface="Calibri"/>
                <a:cs typeface="Calibri"/>
              </a:rPr>
              <a:t>Andre vinkler på stoffet</a:t>
            </a:r>
          </a:p>
          <a:p>
            <a:endParaRPr lang="da-DK" sz="1600" dirty="0">
              <a:solidFill>
                <a:srgbClr val="333333"/>
              </a:solidFill>
              <a:latin typeface="Calibri"/>
              <a:cs typeface="Calibri"/>
            </a:endParaRPr>
          </a:p>
        </p:txBody>
      </p:sp>
      <p:sp>
        <p:nvSpPr>
          <p:cNvPr id="9" name="Rectangular Callout 8"/>
          <p:cNvSpPr/>
          <p:nvPr/>
        </p:nvSpPr>
        <p:spPr>
          <a:xfrm>
            <a:off x="457200" y="3352800"/>
            <a:ext cx="1676400" cy="1219200"/>
          </a:xfrm>
          <a:prstGeom prst="wedgeRectCallout">
            <a:avLst>
              <a:gd name="adj1" fmla="val -46680"/>
              <a:gd name="adj2" fmla="val 796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b="1" dirty="0" smtClean="0">
                <a:solidFill>
                  <a:srgbClr val="333333"/>
                </a:solidFill>
                <a:latin typeface="Calibri"/>
                <a:cs typeface="Calibri"/>
              </a:rPr>
              <a:t>Stor enighed på tværs af skolerne</a:t>
            </a:r>
            <a:endParaRPr lang="da-DK" sz="1600" b="1" dirty="0">
              <a:solidFill>
                <a:srgbClr val="333333"/>
              </a:solidFill>
              <a:latin typeface="Calibri"/>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smtClean="0">
                <a:solidFill>
                  <a:srgbClr val="5F5F5F"/>
                </a:solidFill>
                <a:latin typeface="Calibri" pitchFamily="34" charset="0"/>
              </a:rPr>
              <a:t>En god </a:t>
            </a:r>
            <a:r>
              <a:rPr lang="en-US" sz="2400" b="0" dirty="0" err="1" smtClean="0">
                <a:solidFill>
                  <a:srgbClr val="5F5F5F"/>
                </a:solidFill>
                <a:latin typeface="Calibri" pitchFamily="34" charset="0"/>
              </a:rPr>
              <a:t>museumsoplevelse</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4024620" cy="3810000"/>
          </a:xfrm>
        </p:spPr>
        <p:txBody>
          <a:bodyPr/>
          <a:lstStyle/>
          <a:p>
            <a:pPr>
              <a:buNone/>
            </a:pPr>
            <a:r>
              <a:rPr lang="da-DK" sz="1600" b="1" dirty="0" smtClean="0">
                <a:latin typeface="Calibri" pitchFamily="34" charset="0"/>
              </a:rPr>
              <a:t>Folkeskoler, privat- og friskoler</a:t>
            </a:r>
          </a:p>
          <a:p>
            <a:r>
              <a:rPr lang="da-DK" sz="1600" dirty="0" smtClean="0">
                <a:latin typeface="Calibri" pitchFamily="34" charset="0"/>
              </a:rPr>
              <a:t>Gode formidlerne!</a:t>
            </a:r>
          </a:p>
          <a:p>
            <a:pPr lvl="1">
              <a:buNone/>
            </a:pPr>
            <a:endParaRPr lang="da-DK" sz="800" dirty="0" smtClean="0">
              <a:latin typeface="Calibri" pitchFamily="34" charset="0"/>
            </a:endParaRPr>
          </a:p>
          <a:p>
            <a:r>
              <a:rPr lang="da-DK" sz="1600" dirty="0" smtClean="0">
                <a:latin typeface="Calibri" pitchFamily="34" charset="0"/>
              </a:rPr>
              <a:t>Et godt museumsbesøg aktiverer sanser og følelser: </a:t>
            </a:r>
            <a:r>
              <a:rPr lang="da-DK" sz="1600" dirty="0" err="1" smtClean="0">
                <a:latin typeface="Calibri" pitchFamily="34" charset="0"/>
              </a:rPr>
              <a:t>Hands</a:t>
            </a:r>
            <a:r>
              <a:rPr lang="da-DK" sz="1600" dirty="0" smtClean="0">
                <a:latin typeface="Calibri" pitchFamily="34" charset="0"/>
              </a:rPr>
              <a:t> </a:t>
            </a:r>
            <a:r>
              <a:rPr lang="da-DK" sz="1600" dirty="0" err="1" smtClean="0">
                <a:latin typeface="Calibri" pitchFamily="34" charset="0"/>
              </a:rPr>
              <a:t>on</a:t>
            </a:r>
            <a:r>
              <a:rPr lang="da-DK" sz="1600" dirty="0" smtClean="0">
                <a:latin typeface="Calibri" pitchFamily="34" charset="0"/>
              </a:rPr>
              <a:t> hitter!</a:t>
            </a:r>
          </a:p>
          <a:p>
            <a:endParaRPr lang="da-DK" sz="800" dirty="0" smtClean="0">
              <a:latin typeface="Calibri" pitchFamily="34" charset="0"/>
            </a:endParaRPr>
          </a:p>
          <a:p>
            <a:r>
              <a:rPr lang="da-DK" sz="1600" dirty="0" smtClean="0">
                <a:latin typeface="Calibri" pitchFamily="34" charset="0"/>
              </a:rPr>
              <a:t>Faglighed og historiefortælling.</a:t>
            </a:r>
          </a:p>
          <a:p>
            <a:endParaRPr lang="da-DK" sz="800" dirty="0" smtClean="0">
              <a:latin typeface="Calibri" pitchFamily="34" charset="0"/>
            </a:endParaRPr>
          </a:p>
          <a:p>
            <a:r>
              <a:rPr lang="da-DK" sz="1600" dirty="0" smtClean="0">
                <a:latin typeface="Calibri" pitchFamily="34" charset="0"/>
              </a:rPr>
              <a:t>Oplevelsesbaseret viden motiverer eleverne. </a:t>
            </a:r>
          </a:p>
          <a:p>
            <a:endParaRPr lang="da-DK" sz="800" dirty="0" smtClean="0">
              <a:latin typeface="Calibri" pitchFamily="34" charset="0"/>
            </a:endParaRPr>
          </a:p>
          <a:p>
            <a:r>
              <a:rPr lang="da-DK" sz="1600" dirty="0" smtClean="0">
                <a:latin typeface="Calibri" pitchFamily="34" charset="0"/>
              </a:rPr>
              <a:t>Fra et godt museumsbesøg har man noget med sig hjem (produkt, billeder på mobilen osv.)</a:t>
            </a:r>
          </a:p>
          <a:p>
            <a:endParaRPr lang="da-DK" sz="800" dirty="0" smtClean="0">
              <a:latin typeface="Calibri" pitchFamily="34" charset="0"/>
            </a:endParaRPr>
          </a:p>
          <a:p>
            <a:r>
              <a:rPr lang="da-DK" sz="1600" dirty="0" smtClean="0">
                <a:latin typeface="Calibri" pitchFamily="34" charset="0"/>
              </a:rPr>
              <a:t>Et godt museumsbesøg giver eleverne lov til at  undre sig.</a:t>
            </a:r>
          </a:p>
          <a:p>
            <a:pPr lvl="1"/>
            <a:endParaRPr lang="da-DK" sz="12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5" name="Content Placeholder 9"/>
          <p:cNvSpPr txBox="1">
            <a:spLocks/>
          </p:cNvSpPr>
          <p:nvPr/>
        </p:nvSpPr>
        <p:spPr>
          <a:xfrm>
            <a:off x="4572000" y="2209800"/>
            <a:ext cx="4024620" cy="3810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None/>
              <a:tabLst/>
              <a:defRPr/>
            </a:pPr>
            <a:r>
              <a:rPr kumimoji="0" lang="da-DK" sz="1600" b="1"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Gymnasier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Gode formidlere og omvisere!</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indent="-342900" eaLnBrk="0" hangingPunct="0">
              <a:spcBef>
                <a:spcPct val="20000"/>
              </a:spcBef>
              <a:buClr>
                <a:srgbClr val="BF1E2D"/>
              </a:buClr>
              <a:buFont typeface="Verdana" pitchFamily="34" charset="0"/>
              <a:buChar char="&gt;"/>
            </a:pPr>
            <a:r>
              <a:rPr lang="da-DK" sz="1600" kern="0" dirty="0" smtClean="0">
                <a:solidFill>
                  <a:srgbClr val="5F5F5F"/>
                </a:solidFill>
                <a:latin typeface="Calibri" pitchFamily="34" charset="0"/>
                <a:cs typeface="ＭＳ Ｐゴシック" charset="-128"/>
              </a:rPr>
              <a:t>En god oplevelse er at se og røre. </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God formidling spiller på elevernes interesser (drivkraft for </a:t>
            </a:r>
            <a:r>
              <a:rPr kumimoji="0" lang="da-DK" sz="1600" b="0" i="0" u="none" strike="noStrike" kern="0" cap="none" spc="0" normalizeH="0" baseline="0" noProof="0" dirty="0" err="1" smtClean="0">
                <a:ln>
                  <a:noFill/>
                </a:ln>
                <a:solidFill>
                  <a:srgbClr val="5F5F5F"/>
                </a:solidFill>
                <a:effectLst/>
                <a:uLnTx/>
                <a:uFillTx/>
                <a:latin typeface="Calibri" pitchFamily="34" charset="0"/>
                <a:ea typeface="ＭＳ Ｐゴシック" charset="-128"/>
                <a:cs typeface="ＭＳ Ｐゴシック" charset="-128"/>
              </a:rPr>
              <a:t>videnstilegnelse</a:t>
            </a: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Når eleverne ser og prøver sig selv i nye roller.</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Når eleverne leverer et produkt.</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Lidt men godt på museet!</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8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742950" marR="0" lvl="1" indent="-28575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endParaRPr kumimoji="0" lang="da-DK" sz="1200" b="0" i="0" u="none" strike="noStrike" kern="0" cap="none" spc="0" normalizeH="0" baseline="0" noProof="0" dirty="0" smtClean="0">
              <a:ln>
                <a:noFill/>
              </a:ln>
              <a:solidFill>
                <a:srgbClr val="5F5F5F"/>
              </a:solidFill>
              <a:effectLst/>
              <a:uLnTx/>
              <a:uFillTx/>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smtClean="0">
                <a:solidFill>
                  <a:srgbClr val="5F5F5F"/>
                </a:solidFill>
                <a:latin typeface="Calibri" pitchFamily="34" charset="0"/>
              </a:rPr>
              <a:t>En god </a:t>
            </a:r>
            <a:r>
              <a:rPr lang="en-US" sz="2400" b="0" dirty="0" err="1" smtClean="0">
                <a:solidFill>
                  <a:srgbClr val="5F5F5F"/>
                </a:solidFill>
                <a:latin typeface="Calibri" pitchFamily="34" charset="0"/>
              </a:rPr>
              <a:t>omvisning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på</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museet</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Alle</a:t>
            </a:r>
          </a:p>
          <a:p>
            <a:r>
              <a:rPr lang="da-DK" sz="1600" dirty="0" smtClean="0">
                <a:latin typeface="Calibri" pitchFamily="34" charset="0"/>
              </a:rPr>
              <a:t>Lærere og elever efterspørger især gode fortællere. </a:t>
            </a:r>
          </a:p>
          <a:p>
            <a:endParaRPr lang="da-DK" sz="800" dirty="0" smtClean="0">
              <a:latin typeface="Calibri" pitchFamily="34" charset="0"/>
            </a:endParaRPr>
          </a:p>
          <a:p>
            <a:r>
              <a:rPr lang="da-DK" sz="1600" dirty="0" smtClean="0">
                <a:latin typeface="Calibri" pitchFamily="34" charset="0"/>
              </a:rPr>
              <a:t>Formidlerne skal være gode til at fornemme elevernes niveau og justere efter det løbende. Klassetrin er ikke i sig selv en sikker niveauangivelse.</a:t>
            </a:r>
          </a:p>
          <a:p>
            <a:endParaRPr lang="da-DK" sz="800" dirty="0" smtClean="0">
              <a:latin typeface="Calibri" pitchFamily="34" charset="0"/>
            </a:endParaRPr>
          </a:p>
          <a:p>
            <a:r>
              <a:rPr lang="da-DK" sz="1600" dirty="0" smtClean="0">
                <a:latin typeface="Calibri" pitchFamily="34" charset="0"/>
              </a:rPr>
              <a:t>En god omvisning har glød, og selv interesse for det formidlede. </a:t>
            </a:r>
          </a:p>
          <a:p>
            <a:endParaRPr lang="da-DK" sz="800" dirty="0" smtClean="0">
              <a:latin typeface="Calibri" pitchFamily="34" charset="0"/>
            </a:endParaRPr>
          </a:p>
          <a:p>
            <a:r>
              <a:rPr lang="da-DK" sz="1600" dirty="0" smtClean="0">
                <a:latin typeface="Calibri" pitchFamily="34" charset="0"/>
              </a:rPr>
              <a:t>Nogle gymnasielærere efterlyser forskere som formidlere.</a:t>
            </a:r>
            <a:endParaRPr lang="da-DK" sz="800" dirty="0" smtClean="0">
              <a:latin typeface="Calibri" pitchFamily="34" charset="0"/>
            </a:endParaRPr>
          </a:p>
          <a:p>
            <a:endParaRPr lang="da-DK" sz="800" dirty="0" smtClean="0">
              <a:latin typeface="Calibri" pitchFamily="34" charset="0"/>
            </a:endParaRPr>
          </a:p>
          <a:p>
            <a:r>
              <a:rPr lang="da-DK" sz="1600" dirty="0" smtClean="0">
                <a:latin typeface="Calibri" pitchFamily="34" charset="0"/>
              </a:rPr>
              <a:t>Lærere og elever ønsker fortællere frem for undervisere. Undervisning skal foregå på skolen!</a:t>
            </a:r>
          </a:p>
          <a:p>
            <a:endParaRPr lang="da-DK" sz="800" dirty="0" smtClean="0">
              <a:latin typeface="Calibri" pitchFamily="34" charset="0"/>
            </a:endParaRPr>
          </a:p>
          <a:p>
            <a:r>
              <a:rPr lang="da-DK" sz="1600" dirty="0" smtClean="0">
                <a:latin typeface="Calibri" pitchFamily="34" charset="0"/>
              </a:rPr>
              <a:t>Omvisningen kan kombineres med besøg på egen hånd, men der skal være en plan for hele besøget. </a:t>
            </a:r>
          </a:p>
          <a:p>
            <a:endParaRPr lang="da-DK" sz="1600" dirty="0" smtClean="0">
              <a:latin typeface="Calibri" pitchFamily="34" charset="0"/>
            </a:endParaRP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a-DK" sz="2400" b="0" dirty="0" smtClean="0">
                <a:solidFill>
                  <a:srgbClr val="595959"/>
                </a:solidFill>
                <a:latin typeface="Calibri" charset="0"/>
              </a:rPr>
              <a:t>Baggrund</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457200" y="2022500"/>
            <a:ext cx="8077200" cy="4214812"/>
          </a:xfrm>
          <a:noFill/>
          <a:ln>
            <a:miter lim="800000"/>
            <a:headEnd/>
            <a:tailEnd/>
          </a:ln>
        </p:spPr>
        <p:txBody>
          <a:bodyPr vert="horz" wrap="square" lIns="91440" tIns="45720" rIns="91440" bIns="45720" numCol="1" anchor="t" anchorCtr="0" compatLnSpc="1">
            <a:prstTxWarp prst="textNoShape">
              <a:avLst/>
            </a:prstTxWarp>
          </a:bodyPr>
          <a:lstStyle/>
          <a:p>
            <a:r>
              <a:rPr lang="da-DK" sz="1600" dirty="0" smtClean="0">
                <a:latin typeface="Calibri"/>
                <a:cs typeface="Calibri"/>
              </a:rPr>
              <a:t>Nationalmuseets </a:t>
            </a:r>
            <a:r>
              <a:rPr lang="da-DK" sz="1600" dirty="0">
                <a:latin typeface="Calibri"/>
                <a:cs typeface="Calibri"/>
              </a:rPr>
              <a:t>undervisningstilbud til grundskoler, gymnasier og ungdomsuddannelser udgør en betydelig del af museets samlede formidling. </a:t>
            </a:r>
            <a:endParaRPr lang="da-DK" sz="1600" dirty="0" smtClean="0">
              <a:latin typeface="Calibri"/>
              <a:cs typeface="Calibri"/>
            </a:endParaRPr>
          </a:p>
          <a:p>
            <a:endParaRPr lang="da-DK" sz="1600" dirty="0">
              <a:latin typeface="Calibri"/>
              <a:cs typeface="Calibri"/>
            </a:endParaRPr>
          </a:p>
          <a:p>
            <a:r>
              <a:rPr lang="da-DK" sz="1600" dirty="0" smtClean="0">
                <a:latin typeface="Calibri"/>
                <a:cs typeface="Calibri"/>
              </a:rPr>
              <a:t>Der </a:t>
            </a:r>
            <a:r>
              <a:rPr lang="da-DK" sz="1600" dirty="0">
                <a:latin typeface="Calibri"/>
                <a:cs typeface="Calibri"/>
              </a:rPr>
              <a:t>er i øjeblikket tegn </a:t>
            </a:r>
            <a:r>
              <a:rPr lang="da-DK" sz="1600" dirty="0" smtClean="0">
                <a:latin typeface="Calibri"/>
                <a:cs typeface="Calibri"/>
              </a:rPr>
              <a:t>på, </a:t>
            </a:r>
            <a:r>
              <a:rPr lang="da-DK" sz="1600" dirty="0">
                <a:latin typeface="Calibri"/>
                <a:cs typeface="Calibri"/>
              </a:rPr>
              <a:t>at brugen af disse tilbud er vigende. </a:t>
            </a:r>
            <a:r>
              <a:rPr lang="da-DK" sz="1600" dirty="0" smtClean="0">
                <a:latin typeface="Calibri"/>
                <a:cs typeface="Calibri"/>
              </a:rPr>
              <a:t>Besøgsantallet fra 2006 viser, at 3.471 klasser deltog i undervisningen, mens tallet fra 2009 er faldet til 2.600 klasser. </a:t>
            </a:r>
          </a:p>
          <a:p>
            <a:endParaRPr lang="da-DK" sz="1600" dirty="0">
              <a:latin typeface="Calibri"/>
              <a:cs typeface="Calibri"/>
            </a:endParaRPr>
          </a:p>
          <a:p>
            <a:r>
              <a:rPr lang="da-DK" sz="1600" dirty="0" smtClean="0">
                <a:latin typeface="Calibri"/>
                <a:cs typeface="Calibri"/>
              </a:rPr>
              <a:t>Det er næppe tvivl om, at økonomien spiller en rolle i det faldende antal museumsbesøg. Men tidligere undersøgelser viser, at en lang række andre faktorer spiller ind. </a:t>
            </a:r>
          </a:p>
          <a:p>
            <a:endParaRPr lang="da-DK" sz="1600" dirty="0">
              <a:latin typeface="Calibri"/>
              <a:cs typeface="Calibri"/>
            </a:endParaRPr>
          </a:p>
          <a:p>
            <a:r>
              <a:rPr lang="da-DK" sz="1600" dirty="0" smtClean="0">
                <a:latin typeface="Calibri"/>
                <a:cs typeface="Calibri"/>
              </a:rPr>
              <a:t>I </a:t>
            </a:r>
            <a:r>
              <a:rPr lang="da-DK" sz="1600" dirty="0">
                <a:latin typeface="Calibri"/>
                <a:cs typeface="Calibri"/>
              </a:rPr>
              <a:t>den forbindelse ønsker </a:t>
            </a:r>
            <a:r>
              <a:rPr lang="da-DK" sz="1600" dirty="0" smtClean="0">
                <a:latin typeface="Calibri"/>
                <a:cs typeface="Calibri"/>
              </a:rPr>
              <a:t>Nationalmuseet og samarbejdspartnerne Statens Museum </a:t>
            </a:r>
            <a:r>
              <a:rPr lang="da-DK" sz="1600" dirty="0">
                <a:latin typeface="Calibri"/>
                <a:cs typeface="Calibri"/>
              </a:rPr>
              <a:t>for Kunst og Statens Naturhistoriske </a:t>
            </a:r>
            <a:r>
              <a:rPr lang="da-DK" sz="1600" dirty="0" smtClean="0">
                <a:latin typeface="Calibri"/>
                <a:cs typeface="Calibri"/>
              </a:rPr>
              <a:t>museum at </a:t>
            </a:r>
            <a:r>
              <a:rPr lang="da-DK" sz="1600" dirty="0">
                <a:latin typeface="Calibri"/>
                <a:cs typeface="Calibri"/>
              </a:rPr>
              <a:t>forstå baggrunden for bevægelser i </a:t>
            </a:r>
            <a:r>
              <a:rPr lang="da-DK" sz="1600" dirty="0" smtClean="0">
                <a:latin typeface="Calibri"/>
                <a:cs typeface="Calibri"/>
              </a:rPr>
              <a:t>besøgstallene med henblik på at skabe </a:t>
            </a:r>
            <a:r>
              <a:rPr lang="da-DK" sz="1600" dirty="0">
                <a:latin typeface="Calibri"/>
                <a:cs typeface="Calibri"/>
              </a:rPr>
              <a:t>et endnu mere fokuseret, vedkommende og udtømmende undervisningsmateriale på de tre museer. </a:t>
            </a:r>
          </a:p>
        </p:txBody>
      </p:sp>
      <p:sp>
        <p:nvSpPr>
          <p:cNvPr id="13316"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prstTxWarp prst="textNoShape">
              <a:avLst/>
            </a:prstTxWarp>
            <a:spAutoFit/>
          </a:bodyPr>
          <a:lstStyle/>
          <a:p>
            <a:pPr>
              <a:spcBef>
                <a:spcPct val="50000"/>
              </a:spcBef>
              <a:buClr>
                <a:srgbClr val="CC0000"/>
              </a:buClr>
              <a:buSzPct val="120000"/>
              <a:buFont typeface="Wingdings" charset="2"/>
              <a:buNone/>
            </a:pPr>
            <a:endParaRPr lang="en-US" sz="1600">
              <a:latin typeface="Verdana" charset="0"/>
              <a:ea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Omvisning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eller</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undervisning</a:t>
            </a:r>
            <a:r>
              <a:rPr lang="en-US" sz="2400" b="0" dirty="0" smtClean="0">
                <a:solidFill>
                  <a:srgbClr val="5F5F5F"/>
                </a:solidFill>
                <a:latin typeface="Calibri" pitchFamily="34" charset="0"/>
              </a:rPr>
              <a:t>?</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Alle</a:t>
            </a:r>
          </a:p>
          <a:p>
            <a:r>
              <a:rPr lang="da-DK" sz="1600" dirty="0" smtClean="0">
                <a:latin typeface="Calibri" pitchFamily="34" charset="0"/>
              </a:rPr>
              <a:t>Lærerne omtaler meget ofte et besøg på museerne som en </a:t>
            </a:r>
            <a:r>
              <a:rPr lang="da-DK" sz="1600" i="1" dirty="0" smtClean="0">
                <a:latin typeface="Calibri" pitchFamily="34" charset="0"/>
              </a:rPr>
              <a:t>omvisning</a:t>
            </a:r>
            <a:r>
              <a:rPr lang="da-DK" sz="1600" dirty="0" smtClean="0">
                <a:latin typeface="Calibri" pitchFamily="34" charset="0"/>
              </a:rPr>
              <a:t>, mens det i museernes optik drejer sig om </a:t>
            </a:r>
            <a:r>
              <a:rPr lang="da-DK" sz="1600" i="1" dirty="0" smtClean="0">
                <a:latin typeface="Calibri" pitchFamily="34" charset="0"/>
              </a:rPr>
              <a:t>undervisning</a:t>
            </a:r>
            <a:r>
              <a:rPr lang="da-DK" sz="1600" dirty="0" smtClean="0">
                <a:latin typeface="Calibri" pitchFamily="34" charset="0"/>
              </a:rPr>
              <a:t>. </a:t>
            </a:r>
          </a:p>
          <a:p>
            <a:r>
              <a:rPr lang="da-DK" sz="1600" dirty="0" smtClean="0">
                <a:latin typeface="Calibri" pitchFamily="34" charset="0"/>
              </a:rPr>
              <a:t>For lærerne er det vigtigt, at museumsbesøget bidrager med noget fagligt, der i sidste ende dygtiggør eleverne.</a:t>
            </a:r>
          </a:p>
          <a:p>
            <a:r>
              <a:rPr lang="da-DK" sz="1600" dirty="0" smtClean="0">
                <a:latin typeface="Calibri" pitchFamily="34" charset="0"/>
              </a:rPr>
              <a:t>Det er dog lige så vigtigt, at dygtiggørelsen tager udgangspunkt i museernes specielle </a:t>
            </a:r>
            <a:r>
              <a:rPr lang="da-DK" sz="1600" dirty="0" err="1" smtClean="0">
                <a:latin typeface="Calibri" pitchFamily="34" charset="0"/>
              </a:rPr>
              <a:t>forzer</a:t>
            </a:r>
            <a:r>
              <a:rPr lang="da-DK" sz="1600" dirty="0" smtClean="0">
                <a:latin typeface="Calibri" pitchFamily="34" charset="0"/>
              </a:rPr>
              <a:t> (se forrige slides).</a:t>
            </a:r>
          </a:p>
          <a:p>
            <a:r>
              <a:rPr lang="da-DK" sz="1600" dirty="0" smtClean="0">
                <a:latin typeface="Calibri" pitchFamily="34" charset="0"/>
              </a:rPr>
              <a:t>Dialog i forbindelse med besøget på museerne er interessant, men det vigtigste er, at museumsformidleren formår at engagere og inspirere eleverne. </a:t>
            </a:r>
          </a:p>
          <a:p>
            <a:r>
              <a:rPr lang="da-DK" sz="1600" dirty="0" smtClean="0">
                <a:latin typeface="Calibri" pitchFamily="34" charset="0"/>
              </a:rPr>
              <a:t>På museet ønsker man altså ikke produkter, der minder om den traditionelle klasseundervisning, men snarere fortællinger, der inspirerer og gør os klogere. </a:t>
            </a:r>
          </a:p>
          <a:p>
            <a:r>
              <a:rPr lang="da-DK" sz="1600" dirty="0" smtClean="0">
                <a:latin typeface="Calibri" pitchFamily="34" charset="0"/>
              </a:rPr>
              <a:t>Ønsket om levende formidling er meget udtrykt, både hos folkeskole-, friskole-, privatskole- og gymnasielærere i undersøgelsen. </a:t>
            </a:r>
          </a:p>
          <a:p>
            <a:endParaRPr lang="da-DK" sz="1600" dirty="0" smtClean="0">
              <a:latin typeface="Calibri" pitchFamily="34" charset="0"/>
            </a:endParaRP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Museernes</a:t>
            </a:r>
            <a:r>
              <a:rPr lang="en-US" sz="2400" b="0" dirty="0" smtClean="0">
                <a:solidFill>
                  <a:srgbClr val="5F5F5F"/>
                </a:solidFill>
                <a:latin typeface="Calibri" pitchFamily="34" charset="0"/>
              </a:rPr>
              <a:t> image</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5" name="Picture 4"/>
          <p:cNvPicPr>
            <a:picLocks noChangeAspect="1"/>
          </p:cNvPicPr>
          <p:nvPr/>
        </p:nvPicPr>
        <p:blipFill>
          <a:blip r:embed="rId3" cstate="print"/>
          <a:stretch>
            <a:fillRect/>
          </a:stretch>
        </p:blipFill>
        <p:spPr>
          <a:xfrm>
            <a:off x="3657600" y="3505200"/>
            <a:ext cx="1803400" cy="419100"/>
          </a:xfrm>
          <a:prstGeom prst="rect">
            <a:avLst/>
          </a:prstGeom>
        </p:spPr>
      </p:pic>
      <p:sp>
        <p:nvSpPr>
          <p:cNvPr id="12" name="TextBox 11"/>
          <p:cNvSpPr txBox="1"/>
          <p:nvPr/>
        </p:nvSpPr>
        <p:spPr>
          <a:xfrm>
            <a:off x="2667000" y="5486400"/>
            <a:ext cx="1981200" cy="707886"/>
          </a:xfrm>
          <a:prstGeom prst="rect">
            <a:avLst/>
          </a:prstGeom>
          <a:noFill/>
        </p:spPr>
        <p:txBody>
          <a:bodyPr wrap="square" rtlCol="0">
            <a:spAutoFit/>
          </a:bodyPr>
          <a:lstStyle/>
          <a:p>
            <a:r>
              <a:rPr lang="da-DK" sz="2000" dirty="0" smtClean="0">
                <a:solidFill>
                  <a:srgbClr val="BF1E2D"/>
                </a:solidFill>
                <a:latin typeface="Calibri"/>
                <a:cs typeface="Calibri"/>
              </a:rPr>
              <a:t>(for) mange genstande</a:t>
            </a:r>
            <a:endParaRPr lang="da-DK" sz="2000" dirty="0">
              <a:solidFill>
                <a:srgbClr val="BF1E2D"/>
              </a:solidFill>
              <a:latin typeface="Calibri"/>
              <a:cs typeface="Calibri"/>
            </a:endParaRPr>
          </a:p>
        </p:txBody>
      </p:sp>
      <p:sp>
        <p:nvSpPr>
          <p:cNvPr id="13" name="TextBox 12"/>
          <p:cNvSpPr txBox="1"/>
          <p:nvPr/>
        </p:nvSpPr>
        <p:spPr>
          <a:xfrm>
            <a:off x="2133600" y="3352800"/>
            <a:ext cx="2209800" cy="707886"/>
          </a:xfrm>
          <a:prstGeom prst="rect">
            <a:avLst/>
          </a:prstGeom>
          <a:noFill/>
        </p:spPr>
        <p:txBody>
          <a:bodyPr wrap="square" rtlCol="0">
            <a:spAutoFit/>
          </a:bodyPr>
          <a:lstStyle/>
          <a:p>
            <a:r>
              <a:rPr lang="da-DK" sz="2000" dirty="0" smtClean="0">
                <a:solidFill>
                  <a:srgbClr val="BF1E2D"/>
                </a:solidFill>
                <a:latin typeface="Calibri"/>
                <a:cs typeface="Calibri"/>
              </a:rPr>
              <a:t>Autentiske genstande</a:t>
            </a:r>
            <a:endParaRPr lang="da-DK" sz="2000" dirty="0">
              <a:solidFill>
                <a:srgbClr val="BF1E2D"/>
              </a:solidFill>
              <a:latin typeface="Calibri"/>
              <a:cs typeface="Calibri"/>
            </a:endParaRPr>
          </a:p>
        </p:txBody>
      </p:sp>
      <p:sp>
        <p:nvSpPr>
          <p:cNvPr id="14" name="TextBox 13"/>
          <p:cNvSpPr txBox="1"/>
          <p:nvPr/>
        </p:nvSpPr>
        <p:spPr>
          <a:xfrm>
            <a:off x="1600200" y="4343400"/>
            <a:ext cx="1981200" cy="1015663"/>
          </a:xfrm>
          <a:prstGeom prst="rect">
            <a:avLst/>
          </a:prstGeom>
          <a:noFill/>
        </p:spPr>
        <p:txBody>
          <a:bodyPr wrap="square" rtlCol="0">
            <a:spAutoFit/>
          </a:bodyPr>
          <a:lstStyle/>
          <a:p>
            <a:r>
              <a:rPr lang="da-DK" sz="2000" dirty="0" smtClean="0">
                <a:solidFill>
                  <a:srgbClr val="BF1E2D"/>
                </a:solidFill>
                <a:latin typeface="Calibri"/>
                <a:cs typeface="Calibri"/>
              </a:rPr>
              <a:t>Hvordan skal jeg opføre mig? (på vegne af elever)</a:t>
            </a:r>
            <a:endParaRPr lang="da-DK" sz="2000" dirty="0">
              <a:solidFill>
                <a:srgbClr val="BF1E2D"/>
              </a:solidFill>
              <a:latin typeface="Calibri"/>
              <a:cs typeface="Calibri"/>
            </a:endParaRPr>
          </a:p>
        </p:txBody>
      </p:sp>
      <p:sp>
        <p:nvSpPr>
          <p:cNvPr id="15" name="TextBox 14"/>
          <p:cNvSpPr txBox="1"/>
          <p:nvPr/>
        </p:nvSpPr>
        <p:spPr>
          <a:xfrm>
            <a:off x="533400" y="27432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Passivt</a:t>
            </a:r>
            <a:endParaRPr lang="da-DK" sz="2000" dirty="0">
              <a:solidFill>
                <a:srgbClr val="BF1E2D"/>
              </a:solidFill>
              <a:latin typeface="Calibri"/>
              <a:cs typeface="Calibri"/>
            </a:endParaRPr>
          </a:p>
        </p:txBody>
      </p:sp>
      <p:sp>
        <p:nvSpPr>
          <p:cNvPr id="16" name="TextBox 15"/>
          <p:cNvSpPr txBox="1"/>
          <p:nvPr/>
        </p:nvSpPr>
        <p:spPr>
          <a:xfrm>
            <a:off x="609600" y="51816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Stort</a:t>
            </a:r>
            <a:endParaRPr lang="da-DK" sz="2000" dirty="0">
              <a:solidFill>
                <a:srgbClr val="BF1E2D"/>
              </a:solidFill>
              <a:latin typeface="Calibri"/>
              <a:cs typeface="Calibri"/>
            </a:endParaRPr>
          </a:p>
        </p:txBody>
      </p:sp>
      <p:sp>
        <p:nvSpPr>
          <p:cNvPr id="17" name="TextBox 16"/>
          <p:cNvSpPr txBox="1"/>
          <p:nvPr/>
        </p:nvSpPr>
        <p:spPr>
          <a:xfrm>
            <a:off x="838200" y="32004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Ikke røre</a:t>
            </a:r>
            <a:endParaRPr lang="da-DK" sz="2000" dirty="0">
              <a:solidFill>
                <a:srgbClr val="BF1E2D"/>
              </a:solidFill>
              <a:latin typeface="Calibri"/>
              <a:cs typeface="Calibri"/>
            </a:endParaRPr>
          </a:p>
        </p:txBody>
      </p:sp>
      <p:sp>
        <p:nvSpPr>
          <p:cNvPr id="18" name="TextBox 17"/>
          <p:cNvSpPr txBox="1"/>
          <p:nvPr/>
        </p:nvSpPr>
        <p:spPr>
          <a:xfrm>
            <a:off x="457200" y="38100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Viden</a:t>
            </a:r>
            <a:endParaRPr lang="da-DK" sz="2000" dirty="0">
              <a:solidFill>
                <a:srgbClr val="BF1E2D"/>
              </a:solidFill>
              <a:latin typeface="Calibri"/>
              <a:cs typeface="Calibri"/>
            </a:endParaRPr>
          </a:p>
        </p:txBody>
      </p:sp>
      <p:sp>
        <p:nvSpPr>
          <p:cNvPr id="19" name="TextBox 18"/>
          <p:cNvSpPr txBox="1"/>
          <p:nvPr/>
        </p:nvSpPr>
        <p:spPr>
          <a:xfrm>
            <a:off x="2667000" y="26670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Pligtbesøg</a:t>
            </a:r>
            <a:endParaRPr lang="da-DK" sz="2000" dirty="0">
              <a:solidFill>
                <a:srgbClr val="BF1E2D"/>
              </a:solidFill>
              <a:latin typeface="Calibri"/>
              <a:cs typeface="Calibri"/>
            </a:endParaRPr>
          </a:p>
        </p:txBody>
      </p:sp>
      <p:sp>
        <p:nvSpPr>
          <p:cNvPr id="20" name="TextBox 19"/>
          <p:cNvSpPr txBox="1"/>
          <p:nvPr/>
        </p:nvSpPr>
        <p:spPr>
          <a:xfrm>
            <a:off x="5715000" y="38100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Hyggeligt</a:t>
            </a:r>
            <a:endParaRPr lang="da-DK" sz="2000" dirty="0">
              <a:solidFill>
                <a:srgbClr val="000090"/>
              </a:solidFill>
              <a:latin typeface="Calibri"/>
              <a:cs typeface="Calibri"/>
            </a:endParaRPr>
          </a:p>
        </p:txBody>
      </p:sp>
      <p:sp>
        <p:nvSpPr>
          <p:cNvPr id="21" name="TextBox 20"/>
          <p:cNvSpPr txBox="1"/>
          <p:nvPr/>
        </p:nvSpPr>
        <p:spPr>
          <a:xfrm>
            <a:off x="4953000" y="5181600"/>
            <a:ext cx="1981200" cy="707886"/>
          </a:xfrm>
          <a:prstGeom prst="rect">
            <a:avLst/>
          </a:prstGeom>
          <a:noFill/>
        </p:spPr>
        <p:txBody>
          <a:bodyPr wrap="square" rtlCol="0">
            <a:spAutoFit/>
          </a:bodyPr>
          <a:lstStyle/>
          <a:p>
            <a:r>
              <a:rPr lang="da-DK" sz="2000" dirty="0" smtClean="0">
                <a:solidFill>
                  <a:srgbClr val="000090"/>
                </a:solidFill>
                <a:latin typeface="Calibri"/>
                <a:cs typeface="Calibri"/>
              </a:rPr>
              <a:t>Pligt – på elevernes vegne</a:t>
            </a:r>
            <a:endParaRPr lang="da-DK" sz="2000" dirty="0">
              <a:solidFill>
                <a:srgbClr val="000090"/>
              </a:solidFill>
              <a:latin typeface="Calibri"/>
              <a:cs typeface="Calibri"/>
            </a:endParaRPr>
          </a:p>
        </p:txBody>
      </p:sp>
      <p:sp>
        <p:nvSpPr>
          <p:cNvPr id="22" name="TextBox 21"/>
          <p:cNvSpPr txBox="1"/>
          <p:nvPr/>
        </p:nvSpPr>
        <p:spPr>
          <a:xfrm>
            <a:off x="5105400" y="26670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For lidt fortælling</a:t>
            </a:r>
            <a:endParaRPr lang="da-DK" sz="2000" dirty="0">
              <a:solidFill>
                <a:srgbClr val="000090"/>
              </a:solidFill>
              <a:latin typeface="Calibri"/>
              <a:cs typeface="Calibri"/>
            </a:endParaRPr>
          </a:p>
        </p:txBody>
      </p:sp>
      <p:sp>
        <p:nvSpPr>
          <p:cNvPr id="23" name="TextBox 22"/>
          <p:cNvSpPr txBox="1"/>
          <p:nvPr/>
        </p:nvSpPr>
        <p:spPr>
          <a:xfrm>
            <a:off x="5410200" y="44958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For letbenet</a:t>
            </a:r>
            <a:endParaRPr lang="da-DK" sz="2000" dirty="0">
              <a:solidFill>
                <a:srgbClr val="000090"/>
              </a:solidFill>
              <a:latin typeface="Calibri"/>
              <a:cs typeface="Calibri"/>
            </a:endParaRPr>
          </a:p>
        </p:txBody>
      </p:sp>
      <p:sp>
        <p:nvSpPr>
          <p:cNvPr id="24" name="TextBox 23"/>
          <p:cNvSpPr txBox="1"/>
          <p:nvPr/>
        </p:nvSpPr>
        <p:spPr>
          <a:xfrm>
            <a:off x="7391400" y="25908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Kedeligt</a:t>
            </a:r>
            <a:endParaRPr lang="da-DK" sz="2000" dirty="0">
              <a:solidFill>
                <a:srgbClr val="000090"/>
              </a:solidFill>
              <a:latin typeface="Calibri"/>
              <a:cs typeface="Calibri"/>
            </a:endParaRPr>
          </a:p>
        </p:txBody>
      </p:sp>
      <p:sp>
        <p:nvSpPr>
          <p:cNvPr id="25" name="TextBox 24"/>
          <p:cNvSpPr txBox="1"/>
          <p:nvPr/>
        </p:nvSpPr>
        <p:spPr>
          <a:xfrm>
            <a:off x="6705600" y="50292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Uoverskueligt</a:t>
            </a:r>
            <a:endParaRPr lang="da-DK" sz="2000" dirty="0">
              <a:solidFill>
                <a:srgbClr val="000090"/>
              </a:solidFill>
              <a:latin typeface="Calibri"/>
              <a:cs typeface="Calibri"/>
            </a:endParaRPr>
          </a:p>
        </p:txBody>
      </p:sp>
      <p:sp>
        <p:nvSpPr>
          <p:cNvPr id="26" name="TextBox 25"/>
          <p:cNvSpPr txBox="1"/>
          <p:nvPr/>
        </p:nvSpPr>
        <p:spPr>
          <a:xfrm>
            <a:off x="7162800" y="39624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Tidssvarende</a:t>
            </a:r>
            <a:endParaRPr lang="da-DK" sz="2000" dirty="0">
              <a:solidFill>
                <a:srgbClr val="000090"/>
              </a:solidFill>
              <a:latin typeface="Calibri"/>
              <a:cs typeface="Calibri"/>
            </a:endParaRPr>
          </a:p>
        </p:txBody>
      </p:sp>
      <p:sp>
        <p:nvSpPr>
          <p:cNvPr id="27" name="TextBox 26"/>
          <p:cNvSpPr txBox="1"/>
          <p:nvPr/>
        </p:nvSpPr>
        <p:spPr>
          <a:xfrm>
            <a:off x="6629400" y="3200400"/>
            <a:ext cx="2133600" cy="400110"/>
          </a:xfrm>
          <a:prstGeom prst="rect">
            <a:avLst/>
          </a:prstGeom>
          <a:noFill/>
        </p:spPr>
        <p:txBody>
          <a:bodyPr wrap="square" rtlCol="0">
            <a:spAutoFit/>
          </a:bodyPr>
          <a:lstStyle/>
          <a:p>
            <a:r>
              <a:rPr lang="da-DK" sz="2000" dirty="0" smtClean="0">
                <a:solidFill>
                  <a:srgbClr val="000090"/>
                </a:solidFill>
                <a:latin typeface="Calibri"/>
                <a:cs typeface="Calibri"/>
              </a:rPr>
              <a:t>For meget indhold</a:t>
            </a:r>
            <a:endParaRPr lang="da-DK" sz="2000" dirty="0">
              <a:solidFill>
                <a:srgbClr val="000090"/>
              </a:solidFill>
              <a:latin typeface="Calibri"/>
              <a:cs typeface="Calibri"/>
            </a:endParaRPr>
          </a:p>
        </p:txBody>
      </p:sp>
      <p:sp>
        <p:nvSpPr>
          <p:cNvPr id="28" name="TextBox 27"/>
          <p:cNvSpPr txBox="1"/>
          <p:nvPr/>
        </p:nvSpPr>
        <p:spPr>
          <a:xfrm>
            <a:off x="914400" y="2133600"/>
            <a:ext cx="1981200" cy="400110"/>
          </a:xfrm>
          <a:prstGeom prst="rect">
            <a:avLst/>
          </a:prstGeom>
          <a:noFill/>
        </p:spPr>
        <p:txBody>
          <a:bodyPr wrap="square" rtlCol="0">
            <a:spAutoFit/>
          </a:bodyPr>
          <a:lstStyle/>
          <a:p>
            <a:r>
              <a:rPr lang="da-DK" sz="2000" b="1" dirty="0" smtClean="0">
                <a:solidFill>
                  <a:srgbClr val="BF1E2D"/>
                </a:solidFill>
                <a:latin typeface="Calibri"/>
                <a:cs typeface="Calibri"/>
              </a:rPr>
              <a:t>Folkeskoler</a:t>
            </a:r>
            <a:endParaRPr lang="da-DK" sz="2000" b="1" dirty="0">
              <a:solidFill>
                <a:srgbClr val="BF1E2D"/>
              </a:solidFill>
              <a:latin typeface="Calibri"/>
              <a:cs typeface="Calibri"/>
            </a:endParaRPr>
          </a:p>
        </p:txBody>
      </p:sp>
      <p:sp>
        <p:nvSpPr>
          <p:cNvPr id="29" name="TextBox 28"/>
          <p:cNvSpPr txBox="1"/>
          <p:nvPr/>
        </p:nvSpPr>
        <p:spPr>
          <a:xfrm>
            <a:off x="5867400" y="2133600"/>
            <a:ext cx="1981200" cy="400110"/>
          </a:xfrm>
          <a:prstGeom prst="rect">
            <a:avLst/>
          </a:prstGeom>
          <a:noFill/>
        </p:spPr>
        <p:txBody>
          <a:bodyPr wrap="square" rtlCol="0">
            <a:spAutoFit/>
          </a:bodyPr>
          <a:lstStyle/>
          <a:p>
            <a:r>
              <a:rPr lang="da-DK" sz="2000" b="1" dirty="0" smtClean="0">
                <a:solidFill>
                  <a:srgbClr val="000090"/>
                </a:solidFill>
                <a:latin typeface="Calibri"/>
                <a:cs typeface="Calibri"/>
              </a:rPr>
              <a:t>Gymnasier</a:t>
            </a:r>
            <a:endParaRPr lang="da-DK" sz="2000" b="1" dirty="0">
              <a:solidFill>
                <a:srgbClr val="000090"/>
              </a:solidFill>
              <a:latin typeface="Calibri"/>
              <a:cs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Museernes</a:t>
            </a:r>
            <a:r>
              <a:rPr lang="en-US" sz="2400" b="0" dirty="0" smtClean="0">
                <a:solidFill>
                  <a:srgbClr val="5F5F5F"/>
                </a:solidFill>
                <a:latin typeface="Calibri" pitchFamily="34" charset="0"/>
              </a:rPr>
              <a:t> image</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pic>
        <p:nvPicPr>
          <p:cNvPr id="7" name="Picture 6"/>
          <p:cNvPicPr>
            <a:picLocks noChangeAspect="1"/>
          </p:cNvPicPr>
          <p:nvPr/>
        </p:nvPicPr>
        <p:blipFill>
          <a:blip r:embed="rId3" cstate="print"/>
          <a:stretch>
            <a:fillRect/>
          </a:stretch>
        </p:blipFill>
        <p:spPr>
          <a:xfrm>
            <a:off x="3505200" y="3352800"/>
            <a:ext cx="2222500" cy="755218"/>
          </a:xfrm>
          <a:prstGeom prst="rect">
            <a:avLst/>
          </a:prstGeom>
        </p:spPr>
      </p:pic>
      <p:sp>
        <p:nvSpPr>
          <p:cNvPr id="8" name="TextBox 7"/>
          <p:cNvSpPr txBox="1"/>
          <p:nvPr/>
        </p:nvSpPr>
        <p:spPr>
          <a:xfrm>
            <a:off x="2590800" y="25146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Stort</a:t>
            </a:r>
            <a:endParaRPr lang="da-DK" sz="2000" dirty="0">
              <a:solidFill>
                <a:srgbClr val="BF1E2D"/>
              </a:solidFill>
              <a:latin typeface="Calibri"/>
              <a:cs typeface="Calibri"/>
            </a:endParaRPr>
          </a:p>
        </p:txBody>
      </p:sp>
      <p:sp>
        <p:nvSpPr>
          <p:cNvPr id="11" name="TextBox 10"/>
          <p:cNvSpPr txBox="1"/>
          <p:nvPr/>
        </p:nvSpPr>
        <p:spPr>
          <a:xfrm>
            <a:off x="1524000" y="5791200"/>
            <a:ext cx="2362200" cy="400110"/>
          </a:xfrm>
          <a:prstGeom prst="rect">
            <a:avLst/>
          </a:prstGeom>
          <a:noFill/>
        </p:spPr>
        <p:txBody>
          <a:bodyPr wrap="square" rtlCol="0">
            <a:spAutoFit/>
          </a:bodyPr>
          <a:lstStyle/>
          <a:p>
            <a:r>
              <a:rPr lang="da-DK" sz="2000" dirty="0" smtClean="0">
                <a:solidFill>
                  <a:srgbClr val="BF1E2D"/>
                </a:solidFill>
                <a:latin typeface="Calibri"/>
                <a:cs typeface="Calibri"/>
              </a:rPr>
              <a:t>Man skal vide noget</a:t>
            </a:r>
            <a:endParaRPr lang="da-DK" sz="2000" dirty="0">
              <a:solidFill>
                <a:srgbClr val="BF1E2D"/>
              </a:solidFill>
              <a:latin typeface="Calibri"/>
              <a:cs typeface="Calibri"/>
            </a:endParaRPr>
          </a:p>
        </p:txBody>
      </p:sp>
      <p:sp>
        <p:nvSpPr>
          <p:cNvPr id="12" name="TextBox 11"/>
          <p:cNvSpPr txBox="1"/>
          <p:nvPr/>
        </p:nvSpPr>
        <p:spPr>
          <a:xfrm>
            <a:off x="228600" y="51816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Autenticitet</a:t>
            </a:r>
            <a:endParaRPr lang="da-DK" sz="2000" dirty="0">
              <a:solidFill>
                <a:srgbClr val="BF1E2D"/>
              </a:solidFill>
              <a:latin typeface="Calibri"/>
              <a:cs typeface="Calibri"/>
            </a:endParaRPr>
          </a:p>
        </p:txBody>
      </p:sp>
      <p:sp>
        <p:nvSpPr>
          <p:cNvPr id="13" name="TextBox 12"/>
          <p:cNvSpPr txBox="1"/>
          <p:nvPr/>
        </p:nvSpPr>
        <p:spPr>
          <a:xfrm>
            <a:off x="304800" y="41148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Snobbet</a:t>
            </a:r>
            <a:endParaRPr lang="da-DK" sz="2000" dirty="0">
              <a:solidFill>
                <a:srgbClr val="BF1E2D"/>
              </a:solidFill>
              <a:latin typeface="Calibri"/>
              <a:cs typeface="Calibri"/>
            </a:endParaRPr>
          </a:p>
        </p:txBody>
      </p:sp>
      <p:sp>
        <p:nvSpPr>
          <p:cNvPr id="14" name="TextBox 13"/>
          <p:cNvSpPr txBox="1"/>
          <p:nvPr/>
        </p:nvSpPr>
        <p:spPr>
          <a:xfrm>
            <a:off x="2743200" y="51054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Skatkammer</a:t>
            </a:r>
            <a:endParaRPr lang="da-DK" sz="2000" dirty="0">
              <a:solidFill>
                <a:srgbClr val="BF1E2D"/>
              </a:solidFill>
              <a:latin typeface="Calibri"/>
              <a:cs typeface="Calibri"/>
            </a:endParaRPr>
          </a:p>
        </p:txBody>
      </p:sp>
      <p:sp>
        <p:nvSpPr>
          <p:cNvPr id="15" name="TextBox 14"/>
          <p:cNvSpPr txBox="1"/>
          <p:nvPr/>
        </p:nvSpPr>
        <p:spPr>
          <a:xfrm>
            <a:off x="1752600" y="44196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Ikke røre</a:t>
            </a:r>
            <a:endParaRPr lang="da-DK" sz="2000" dirty="0">
              <a:solidFill>
                <a:srgbClr val="BF1E2D"/>
              </a:solidFill>
              <a:latin typeface="Calibri"/>
              <a:cs typeface="Calibri"/>
            </a:endParaRPr>
          </a:p>
        </p:txBody>
      </p:sp>
      <p:sp>
        <p:nvSpPr>
          <p:cNvPr id="16" name="TextBox 15"/>
          <p:cNvSpPr txBox="1"/>
          <p:nvPr/>
        </p:nvSpPr>
        <p:spPr>
          <a:xfrm>
            <a:off x="228600" y="2971800"/>
            <a:ext cx="2209800" cy="400110"/>
          </a:xfrm>
          <a:prstGeom prst="rect">
            <a:avLst/>
          </a:prstGeom>
          <a:noFill/>
        </p:spPr>
        <p:txBody>
          <a:bodyPr wrap="square" rtlCol="0">
            <a:spAutoFit/>
          </a:bodyPr>
          <a:lstStyle/>
          <a:p>
            <a:r>
              <a:rPr lang="da-DK" sz="2000" dirty="0" smtClean="0">
                <a:solidFill>
                  <a:srgbClr val="BF1E2D"/>
                </a:solidFill>
                <a:latin typeface="Calibri"/>
                <a:cs typeface="Calibri"/>
              </a:rPr>
              <a:t>Museumsstemning</a:t>
            </a:r>
            <a:endParaRPr lang="da-DK" sz="2000" dirty="0">
              <a:solidFill>
                <a:srgbClr val="BF1E2D"/>
              </a:solidFill>
              <a:latin typeface="Calibri"/>
              <a:cs typeface="Calibri"/>
            </a:endParaRPr>
          </a:p>
        </p:txBody>
      </p:sp>
      <p:sp>
        <p:nvSpPr>
          <p:cNvPr id="17" name="TextBox 16"/>
          <p:cNvSpPr txBox="1"/>
          <p:nvPr/>
        </p:nvSpPr>
        <p:spPr>
          <a:xfrm>
            <a:off x="1143000" y="35052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Pligtbesøg</a:t>
            </a:r>
            <a:endParaRPr lang="da-DK" sz="2000" dirty="0">
              <a:solidFill>
                <a:srgbClr val="BF1E2D"/>
              </a:solidFill>
              <a:latin typeface="Calibri"/>
              <a:cs typeface="Calibri"/>
            </a:endParaRPr>
          </a:p>
        </p:txBody>
      </p:sp>
      <p:sp>
        <p:nvSpPr>
          <p:cNvPr id="18" name="TextBox 17"/>
          <p:cNvSpPr txBox="1"/>
          <p:nvPr/>
        </p:nvSpPr>
        <p:spPr>
          <a:xfrm>
            <a:off x="914400" y="2133600"/>
            <a:ext cx="1981200" cy="400110"/>
          </a:xfrm>
          <a:prstGeom prst="rect">
            <a:avLst/>
          </a:prstGeom>
          <a:noFill/>
        </p:spPr>
        <p:txBody>
          <a:bodyPr wrap="square" rtlCol="0">
            <a:spAutoFit/>
          </a:bodyPr>
          <a:lstStyle/>
          <a:p>
            <a:r>
              <a:rPr lang="da-DK" sz="2000" b="1" dirty="0" smtClean="0">
                <a:solidFill>
                  <a:srgbClr val="BF1E2D"/>
                </a:solidFill>
                <a:latin typeface="Calibri"/>
                <a:cs typeface="Calibri"/>
              </a:rPr>
              <a:t>Folkeskoler</a:t>
            </a:r>
            <a:endParaRPr lang="da-DK" sz="2000" b="1" dirty="0">
              <a:solidFill>
                <a:srgbClr val="BF1E2D"/>
              </a:solidFill>
              <a:latin typeface="Calibri"/>
              <a:cs typeface="Calibri"/>
            </a:endParaRPr>
          </a:p>
        </p:txBody>
      </p:sp>
      <p:sp>
        <p:nvSpPr>
          <p:cNvPr id="19" name="TextBox 18"/>
          <p:cNvSpPr txBox="1"/>
          <p:nvPr/>
        </p:nvSpPr>
        <p:spPr>
          <a:xfrm>
            <a:off x="5867400" y="2133600"/>
            <a:ext cx="1981200" cy="400110"/>
          </a:xfrm>
          <a:prstGeom prst="rect">
            <a:avLst/>
          </a:prstGeom>
          <a:noFill/>
        </p:spPr>
        <p:txBody>
          <a:bodyPr wrap="square" rtlCol="0">
            <a:spAutoFit/>
          </a:bodyPr>
          <a:lstStyle/>
          <a:p>
            <a:r>
              <a:rPr lang="da-DK" sz="2000" b="1" dirty="0" smtClean="0">
                <a:solidFill>
                  <a:srgbClr val="000090"/>
                </a:solidFill>
                <a:latin typeface="Calibri"/>
                <a:cs typeface="Calibri"/>
              </a:rPr>
              <a:t>Gymnasier</a:t>
            </a:r>
            <a:endParaRPr lang="da-DK" sz="2000" b="1" dirty="0">
              <a:solidFill>
                <a:srgbClr val="000090"/>
              </a:solidFill>
              <a:latin typeface="Calibri"/>
              <a:cs typeface="Calibri"/>
            </a:endParaRPr>
          </a:p>
        </p:txBody>
      </p:sp>
      <p:sp>
        <p:nvSpPr>
          <p:cNvPr id="20" name="TextBox 19"/>
          <p:cNvSpPr txBox="1"/>
          <p:nvPr/>
        </p:nvSpPr>
        <p:spPr>
          <a:xfrm>
            <a:off x="7391400" y="25908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Kedeligt</a:t>
            </a:r>
            <a:endParaRPr lang="da-DK" sz="2000" dirty="0">
              <a:solidFill>
                <a:srgbClr val="000090"/>
              </a:solidFill>
              <a:latin typeface="Calibri"/>
              <a:cs typeface="Calibri"/>
            </a:endParaRPr>
          </a:p>
        </p:txBody>
      </p:sp>
      <p:sp>
        <p:nvSpPr>
          <p:cNvPr id="22" name="TextBox 21"/>
          <p:cNvSpPr txBox="1"/>
          <p:nvPr/>
        </p:nvSpPr>
        <p:spPr>
          <a:xfrm>
            <a:off x="7162800" y="43434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Pligt</a:t>
            </a:r>
            <a:endParaRPr lang="da-DK" sz="2000" dirty="0">
              <a:solidFill>
                <a:srgbClr val="000090"/>
              </a:solidFill>
              <a:latin typeface="Calibri"/>
              <a:cs typeface="Calibri"/>
            </a:endParaRPr>
          </a:p>
        </p:txBody>
      </p:sp>
      <p:sp>
        <p:nvSpPr>
          <p:cNvPr id="23" name="TextBox 22"/>
          <p:cNvSpPr txBox="1"/>
          <p:nvPr/>
        </p:nvSpPr>
        <p:spPr>
          <a:xfrm>
            <a:off x="5410200" y="5181600"/>
            <a:ext cx="3429000" cy="400110"/>
          </a:xfrm>
          <a:prstGeom prst="rect">
            <a:avLst/>
          </a:prstGeom>
          <a:noFill/>
        </p:spPr>
        <p:txBody>
          <a:bodyPr wrap="square" rtlCol="0">
            <a:spAutoFit/>
          </a:bodyPr>
          <a:lstStyle/>
          <a:p>
            <a:r>
              <a:rPr lang="da-DK" sz="2000" dirty="0" smtClean="0">
                <a:solidFill>
                  <a:srgbClr val="000090"/>
                </a:solidFill>
                <a:latin typeface="Calibri"/>
                <a:cs typeface="Calibri"/>
              </a:rPr>
              <a:t>For lidt fortælling og forklaring</a:t>
            </a:r>
            <a:endParaRPr lang="da-DK" sz="2000" dirty="0">
              <a:solidFill>
                <a:srgbClr val="000090"/>
              </a:solidFill>
              <a:latin typeface="Calibri"/>
              <a:cs typeface="Calibri"/>
            </a:endParaRPr>
          </a:p>
        </p:txBody>
      </p:sp>
      <p:sp>
        <p:nvSpPr>
          <p:cNvPr id="24" name="TextBox 23"/>
          <p:cNvSpPr txBox="1"/>
          <p:nvPr/>
        </p:nvSpPr>
        <p:spPr>
          <a:xfrm>
            <a:off x="6324600" y="3352800"/>
            <a:ext cx="2362200" cy="400110"/>
          </a:xfrm>
          <a:prstGeom prst="rect">
            <a:avLst/>
          </a:prstGeom>
          <a:noFill/>
        </p:spPr>
        <p:txBody>
          <a:bodyPr wrap="square" rtlCol="0">
            <a:spAutoFit/>
          </a:bodyPr>
          <a:lstStyle/>
          <a:p>
            <a:r>
              <a:rPr lang="da-DK" sz="2000" dirty="0" smtClean="0">
                <a:solidFill>
                  <a:srgbClr val="000090"/>
                </a:solidFill>
                <a:latin typeface="Calibri"/>
                <a:cs typeface="Calibri"/>
              </a:rPr>
              <a:t>Hus, der åbner sig</a:t>
            </a:r>
            <a:endParaRPr lang="da-DK" sz="2000" dirty="0">
              <a:solidFill>
                <a:srgbClr val="000090"/>
              </a:solidFill>
              <a:latin typeface="Calibri"/>
              <a:cs typeface="Calibri"/>
            </a:endParaRPr>
          </a:p>
        </p:txBody>
      </p:sp>
      <p:sp>
        <p:nvSpPr>
          <p:cNvPr id="25" name="TextBox 24"/>
          <p:cNvSpPr txBox="1"/>
          <p:nvPr/>
        </p:nvSpPr>
        <p:spPr>
          <a:xfrm>
            <a:off x="5105400" y="26670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Mastodont</a:t>
            </a:r>
            <a:endParaRPr lang="da-DK" sz="2000" dirty="0">
              <a:solidFill>
                <a:srgbClr val="000090"/>
              </a:solidFill>
              <a:latin typeface="Calibri"/>
              <a:cs typeface="Calibri"/>
            </a:endParaRPr>
          </a:p>
        </p:txBody>
      </p:sp>
      <p:sp>
        <p:nvSpPr>
          <p:cNvPr id="26" name="TextBox 25"/>
          <p:cNvSpPr txBox="1"/>
          <p:nvPr/>
        </p:nvSpPr>
        <p:spPr>
          <a:xfrm>
            <a:off x="5105400" y="44196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Trendy</a:t>
            </a:r>
            <a:endParaRPr lang="da-DK" sz="2000" dirty="0">
              <a:solidFill>
                <a:srgbClr val="000090"/>
              </a:solidFill>
              <a:latin typeface="Calibri"/>
              <a:cs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Museernes</a:t>
            </a:r>
            <a:r>
              <a:rPr lang="en-US" sz="2400" b="0" dirty="0" smtClean="0">
                <a:solidFill>
                  <a:srgbClr val="5F5F5F"/>
                </a:solidFill>
                <a:latin typeface="Calibri" pitchFamily="34" charset="0"/>
              </a:rPr>
              <a:t> image</a:t>
            </a:r>
            <a:endParaRPr lang="en-US"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TextBox 6"/>
          <p:cNvSpPr txBox="1"/>
          <p:nvPr/>
        </p:nvSpPr>
        <p:spPr>
          <a:xfrm>
            <a:off x="2971800" y="44958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Pligtbesøg</a:t>
            </a:r>
            <a:endParaRPr lang="da-DK" sz="2000" dirty="0">
              <a:solidFill>
                <a:srgbClr val="BF1E2D"/>
              </a:solidFill>
              <a:latin typeface="Calibri"/>
              <a:cs typeface="Calibri"/>
            </a:endParaRPr>
          </a:p>
        </p:txBody>
      </p:sp>
      <p:pic>
        <p:nvPicPr>
          <p:cNvPr id="8" name="Picture 7"/>
          <p:cNvPicPr>
            <a:picLocks noChangeAspect="1"/>
          </p:cNvPicPr>
          <p:nvPr/>
        </p:nvPicPr>
        <p:blipFill>
          <a:blip r:embed="rId3" cstate="print"/>
          <a:stretch>
            <a:fillRect/>
          </a:stretch>
        </p:blipFill>
        <p:spPr>
          <a:xfrm>
            <a:off x="3048000" y="3352800"/>
            <a:ext cx="3473824" cy="787400"/>
          </a:xfrm>
          <a:prstGeom prst="rect">
            <a:avLst/>
          </a:prstGeom>
        </p:spPr>
      </p:pic>
      <p:sp>
        <p:nvSpPr>
          <p:cNvPr id="9" name="TextBox 8"/>
          <p:cNvSpPr txBox="1"/>
          <p:nvPr/>
        </p:nvSpPr>
        <p:spPr>
          <a:xfrm>
            <a:off x="1143000" y="5029200"/>
            <a:ext cx="2667000" cy="400110"/>
          </a:xfrm>
          <a:prstGeom prst="rect">
            <a:avLst/>
          </a:prstGeom>
          <a:noFill/>
        </p:spPr>
        <p:txBody>
          <a:bodyPr wrap="square" rtlCol="0">
            <a:spAutoFit/>
          </a:bodyPr>
          <a:lstStyle/>
          <a:p>
            <a:r>
              <a:rPr lang="da-DK" sz="2000" dirty="0" smtClean="0">
                <a:solidFill>
                  <a:srgbClr val="BF1E2D"/>
                </a:solidFill>
                <a:latin typeface="Calibri"/>
                <a:cs typeface="Calibri"/>
              </a:rPr>
              <a:t>Oldgamle udstillinger</a:t>
            </a:r>
            <a:endParaRPr lang="da-DK" sz="2000" dirty="0">
              <a:solidFill>
                <a:srgbClr val="BF1E2D"/>
              </a:solidFill>
              <a:latin typeface="Calibri"/>
              <a:cs typeface="Calibri"/>
            </a:endParaRPr>
          </a:p>
        </p:txBody>
      </p:sp>
      <p:sp>
        <p:nvSpPr>
          <p:cNvPr id="11" name="TextBox 10"/>
          <p:cNvSpPr txBox="1"/>
          <p:nvPr/>
        </p:nvSpPr>
        <p:spPr>
          <a:xfrm>
            <a:off x="457200" y="42672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Gå på opdagelse</a:t>
            </a:r>
            <a:endParaRPr lang="da-DK" sz="2000" dirty="0">
              <a:solidFill>
                <a:srgbClr val="BF1E2D"/>
              </a:solidFill>
              <a:latin typeface="Calibri"/>
              <a:cs typeface="Calibri"/>
            </a:endParaRPr>
          </a:p>
        </p:txBody>
      </p:sp>
      <p:sp>
        <p:nvSpPr>
          <p:cNvPr id="12" name="TextBox 11"/>
          <p:cNvSpPr txBox="1"/>
          <p:nvPr/>
        </p:nvSpPr>
        <p:spPr>
          <a:xfrm>
            <a:off x="304800" y="27432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Mølædte dyr</a:t>
            </a:r>
            <a:endParaRPr lang="da-DK" sz="2000" dirty="0">
              <a:solidFill>
                <a:srgbClr val="BF1E2D"/>
              </a:solidFill>
              <a:latin typeface="Calibri"/>
              <a:cs typeface="Calibri"/>
            </a:endParaRPr>
          </a:p>
        </p:txBody>
      </p:sp>
      <p:sp>
        <p:nvSpPr>
          <p:cNvPr id="13" name="TextBox 12"/>
          <p:cNvSpPr txBox="1"/>
          <p:nvPr/>
        </p:nvSpPr>
        <p:spPr>
          <a:xfrm>
            <a:off x="2514600" y="57912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Kedeligt</a:t>
            </a:r>
            <a:endParaRPr lang="da-DK" sz="2000" dirty="0">
              <a:solidFill>
                <a:srgbClr val="BF1E2D"/>
              </a:solidFill>
              <a:latin typeface="Calibri"/>
              <a:cs typeface="Calibri"/>
            </a:endParaRPr>
          </a:p>
        </p:txBody>
      </p:sp>
      <p:sp>
        <p:nvSpPr>
          <p:cNvPr id="14" name="TextBox 13"/>
          <p:cNvSpPr txBox="1"/>
          <p:nvPr/>
        </p:nvSpPr>
        <p:spPr>
          <a:xfrm>
            <a:off x="762000" y="3429000"/>
            <a:ext cx="1981200" cy="400110"/>
          </a:xfrm>
          <a:prstGeom prst="rect">
            <a:avLst/>
          </a:prstGeom>
          <a:noFill/>
        </p:spPr>
        <p:txBody>
          <a:bodyPr wrap="square" rtlCol="0">
            <a:spAutoFit/>
          </a:bodyPr>
          <a:lstStyle/>
          <a:p>
            <a:r>
              <a:rPr lang="da-DK" sz="2000" dirty="0" smtClean="0">
                <a:solidFill>
                  <a:srgbClr val="BF1E2D"/>
                </a:solidFill>
                <a:latin typeface="Calibri"/>
                <a:cs typeface="Calibri"/>
              </a:rPr>
              <a:t>Tilgængeligt</a:t>
            </a:r>
            <a:endParaRPr lang="da-DK" sz="2000" dirty="0">
              <a:solidFill>
                <a:srgbClr val="BF1E2D"/>
              </a:solidFill>
              <a:latin typeface="Calibri"/>
              <a:cs typeface="Calibri"/>
            </a:endParaRPr>
          </a:p>
        </p:txBody>
      </p:sp>
      <p:sp>
        <p:nvSpPr>
          <p:cNvPr id="15" name="TextBox 14"/>
          <p:cNvSpPr txBox="1"/>
          <p:nvPr/>
        </p:nvSpPr>
        <p:spPr>
          <a:xfrm>
            <a:off x="2514600" y="2590800"/>
            <a:ext cx="1981200" cy="400110"/>
          </a:xfrm>
          <a:prstGeom prst="rect">
            <a:avLst/>
          </a:prstGeom>
          <a:noFill/>
        </p:spPr>
        <p:txBody>
          <a:bodyPr wrap="square" rtlCol="0">
            <a:spAutoFit/>
          </a:bodyPr>
          <a:lstStyle/>
          <a:p>
            <a:r>
              <a:rPr lang="da-DK" sz="2000" dirty="0" err="1" smtClean="0">
                <a:solidFill>
                  <a:srgbClr val="BF1E2D"/>
                </a:solidFill>
                <a:latin typeface="Calibri"/>
                <a:cs typeface="Calibri"/>
              </a:rPr>
              <a:t>Hands</a:t>
            </a:r>
            <a:r>
              <a:rPr lang="da-DK" sz="2000" dirty="0" smtClean="0">
                <a:solidFill>
                  <a:srgbClr val="BF1E2D"/>
                </a:solidFill>
                <a:latin typeface="Calibri"/>
                <a:cs typeface="Calibri"/>
              </a:rPr>
              <a:t> </a:t>
            </a:r>
            <a:r>
              <a:rPr lang="da-DK" sz="2000" dirty="0" err="1" smtClean="0">
                <a:solidFill>
                  <a:srgbClr val="BF1E2D"/>
                </a:solidFill>
                <a:latin typeface="Calibri"/>
                <a:cs typeface="Calibri"/>
              </a:rPr>
              <a:t>on</a:t>
            </a:r>
            <a:endParaRPr lang="da-DK" sz="2000" dirty="0">
              <a:solidFill>
                <a:srgbClr val="BF1E2D"/>
              </a:solidFill>
              <a:latin typeface="Calibri"/>
              <a:cs typeface="Calibri"/>
            </a:endParaRPr>
          </a:p>
        </p:txBody>
      </p:sp>
      <p:sp>
        <p:nvSpPr>
          <p:cNvPr id="16" name="TextBox 15"/>
          <p:cNvSpPr txBox="1"/>
          <p:nvPr/>
        </p:nvSpPr>
        <p:spPr>
          <a:xfrm>
            <a:off x="914400" y="2133600"/>
            <a:ext cx="1981200" cy="400110"/>
          </a:xfrm>
          <a:prstGeom prst="rect">
            <a:avLst/>
          </a:prstGeom>
          <a:noFill/>
        </p:spPr>
        <p:txBody>
          <a:bodyPr wrap="square" rtlCol="0">
            <a:spAutoFit/>
          </a:bodyPr>
          <a:lstStyle/>
          <a:p>
            <a:r>
              <a:rPr lang="da-DK" sz="2000" b="1" dirty="0" smtClean="0">
                <a:solidFill>
                  <a:srgbClr val="BF1E2D"/>
                </a:solidFill>
                <a:latin typeface="Calibri"/>
                <a:cs typeface="Calibri"/>
              </a:rPr>
              <a:t>Folkeskoler</a:t>
            </a:r>
            <a:endParaRPr lang="da-DK" sz="2000" b="1" dirty="0">
              <a:solidFill>
                <a:srgbClr val="BF1E2D"/>
              </a:solidFill>
              <a:latin typeface="Calibri"/>
              <a:cs typeface="Calibri"/>
            </a:endParaRPr>
          </a:p>
        </p:txBody>
      </p:sp>
      <p:sp>
        <p:nvSpPr>
          <p:cNvPr id="17" name="TextBox 16"/>
          <p:cNvSpPr txBox="1"/>
          <p:nvPr/>
        </p:nvSpPr>
        <p:spPr>
          <a:xfrm>
            <a:off x="5867400" y="2133600"/>
            <a:ext cx="1981200" cy="400110"/>
          </a:xfrm>
          <a:prstGeom prst="rect">
            <a:avLst/>
          </a:prstGeom>
          <a:noFill/>
        </p:spPr>
        <p:txBody>
          <a:bodyPr wrap="square" rtlCol="0">
            <a:spAutoFit/>
          </a:bodyPr>
          <a:lstStyle/>
          <a:p>
            <a:r>
              <a:rPr lang="da-DK" sz="2000" b="1" dirty="0" smtClean="0">
                <a:solidFill>
                  <a:srgbClr val="000090"/>
                </a:solidFill>
                <a:latin typeface="Calibri"/>
                <a:cs typeface="Calibri"/>
              </a:rPr>
              <a:t>Gymnasier</a:t>
            </a:r>
            <a:endParaRPr lang="da-DK" sz="2000" b="1" dirty="0">
              <a:solidFill>
                <a:srgbClr val="000090"/>
              </a:solidFill>
              <a:latin typeface="Calibri"/>
              <a:cs typeface="Calibri"/>
            </a:endParaRPr>
          </a:p>
        </p:txBody>
      </p:sp>
      <p:sp>
        <p:nvSpPr>
          <p:cNvPr id="18" name="TextBox 17"/>
          <p:cNvSpPr txBox="1"/>
          <p:nvPr/>
        </p:nvSpPr>
        <p:spPr>
          <a:xfrm>
            <a:off x="7162800" y="30480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Gammeldags</a:t>
            </a:r>
            <a:endParaRPr lang="da-DK" sz="2000" dirty="0">
              <a:solidFill>
                <a:srgbClr val="000090"/>
              </a:solidFill>
              <a:latin typeface="Calibri"/>
              <a:cs typeface="Calibri"/>
            </a:endParaRPr>
          </a:p>
        </p:txBody>
      </p:sp>
      <p:sp>
        <p:nvSpPr>
          <p:cNvPr id="19" name="TextBox 18"/>
          <p:cNvSpPr txBox="1"/>
          <p:nvPr/>
        </p:nvSpPr>
        <p:spPr>
          <a:xfrm>
            <a:off x="6781800" y="38862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Kedeligt</a:t>
            </a:r>
            <a:endParaRPr lang="da-DK" sz="2000" dirty="0">
              <a:solidFill>
                <a:srgbClr val="000090"/>
              </a:solidFill>
              <a:latin typeface="Calibri"/>
              <a:cs typeface="Calibri"/>
            </a:endParaRPr>
          </a:p>
        </p:txBody>
      </p:sp>
      <p:sp>
        <p:nvSpPr>
          <p:cNvPr id="21" name="TextBox 20"/>
          <p:cNvSpPr txBox="1"/>
          <p:nvPr/>
        </p:nvSpPr>
        <p:spPr>
          <a:xfrm>
            <a:off x="5867400" y="28194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Pligt</a:t>
            </a:r>
            <a:endParaRPr lang="da-DK" sz="2000" dirty="0">
              <a:solidFill>
                <a:srgbClr val="000090"/>
              </a:solidFill>
              <a:latin typeface="Calibri"/>
              <a:cs typeface="Calibri"/>
            </a:endParaRPr>
          </a:p>
        </p:txBody>
      </p:sp>
      <p:sp>
        <p:nvSpPr>
          <p:cNvPr id="22" name="TextBox 21"/>
          <p:cNvSpPr txBox="1"/>
          <p:nvPr/>
        </p:nvSpPr>
        <p:spPr>
          <a:xfrm>
            <a:off x="4953000" y="5715000"/>
            <a:ext cx="2133600" cy="400110"/>
          </a:xfrm>
          <a:prstGeom prst="rect">
            <a:avLst/>
          </a:prstGeom>
          <a:noFill/>
        </p:spPr>
        <p:txBody>
          <a:bodyPr wrap="square" rtlCol="0">
            <a:spAutoFit/>
          </a:bodyPr>
          <a:lstStyle/>
          <a:p>
            <a:r>
              <a:rPr lang="da-DK" sz="2000" dirty="0" smtClean="0">
                <a:solidFill>
                  <a:srgbClr val="000090"/>
                </a:solidFill>
                <a:latin typeface="Calibri"/>
                <a:cs typeface="Calibri"/>
              </a:rPr>
              <a:t>Imødekommende</a:t>
            </a:r>
            <a:endParaRPr lang="da-DK" sz="2000" dirty="0">
              <a:solidFill>
                <a:srgbClr val="000090"/>
              </a:solidFill>
              <a:latin typeface="Calibri"/>
              <a:cs typeface="Calibri"/>
            </a:endParaRPr>
          </a:p>
        </p:txBody>
      </p:sp>
      <p:sp>
        <p:nvSpPr>
          <p:cNvPr id="23" name="TextBox 22"/>
          <p:cNvSpPr txBox="1"/>
          <p:nvPr/>
        </p:nvSpPr>
        <p:spPr>
          <a:xfrm>
            <a:off x="7162800" y="4800600"/>
            <a:ext cx="1981200" cy="707886"/>
          </a:xfrm>
          <a:prstGeom prst="rect">
            <a:avLst/>
          </a:prstGeom>
          <a:noFill/>
        </p:spPr>
        <p:txBody>
          <a:bodyPr wrap="square" rtlCol="0">
            <a:spAutoFit/>
          </a:bodyPr>
          <a:lstStyle/>
          <a:p>
            <a:r>
              <a:rPr lang="da-DK" sz="2000" dirty="0" smtClean="0">
                <a:solidFill>
                  <a:srgbClr val="000090"/>
                </a:solidFill>
                <a:latin typeface="Calibri"/>
                <a:cs typeface="Calibri"/>
              </a:rPr>
              <a:t>For mange informationer</a:t>
            </a:r>
            <a:endParaRPr lang="da-DK" sz="2000" dirty="0">
              <a:solidFill>
                <a:srgbClr val="000090"/>
              </a:solidFill>
              <a:latin typeface="Calibri"/>
              <a:cs typeface="Calibri"/>
            </a:endParaRPr>
          </a:p>
        </p:txBody>
      </p:sp>
      <p:sp>
        <p:nvSpPr>
          <p:cNvPr id="24" name="TextBox 23"/>
          <p:cNvSpPr txBox="1"/>
          <p:nvPr/>
        </p:nvSpPr>
        <p:spPr>
          <a:xfrm>
            <a:off x="5638800" y="4800600"/>
            <a:ext cx="1981200" cy="400110"/>
          </a:xfrm>
          <a:prstGeom prst="rect">
            <a:avLst/>
          </a:prstGeom>
          <a:noFill/>
        </p:spPr>
        <p:txBody>
          <a:bodyPr wrap="square" rtlCol="0">
            <a:spAutoFit/>
          </a:bodyPr>
          <a:lstStyle/>
          <a:p>
            <a:r>
              <a:rPr lang="da-DK" sz="2000" dirty="0" smtClean="0">
                <a:solidFill>
                  <a:srgbClr val="000090"/>
                </a:solidFill>
                <a:latin typeface="Calibri"/>
                <a:cs typeface="Calibri"/>
              </a:rPr>
              <a:t>Sjovt</a:t>
            </a:r>
            <a:endParaRPr lang="da-DK" sz="2000" dirty="0">
              <a:solidFill>
                <a:srgbClr val="000090"/>
              </a:solidFill>
              <a:latin typeface="Calibri"/>
              <a:cs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1143000" y="1676400"/>
            <a:ext cx="2362200" cy="1828800"/>
          </a:xfrm>
          <a:prstGeom prst="wedgeRectCallout">
            <a:avLst>
              <a:gd name="adj1" fmla="val -54984"/>
              <a:gd name="adj2" fmla="val 787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800" dirty="0" smtClean="0">
                <a:solidFill>
                  <a:srgbClr val="5F5F5F"/>
                </a:solidFill>
                <a:latin typeface="Calibri"/>
                <a:cs typeface="Calibri"/>
              </a:rPr>
              <a:t>”Man bør jo introducere museerne for sine elever, men jeg må indrømme, at jeg ikke kommer der selv.”</a:t>
            </a:r>
            <a:endParaRPr lang="da-DK" sz="1800" dirty="0">
              <a:solidFill>
                <a:srgbClr val="5F5F5F"/>
              </a:solidFill>
              <a:latin typeface="Calibri"/>
              <a:cs typeface="Calibri"/>
            </a:endParaRPr>
          </a:p>
        </p:txBody>
      </p:sp>
      <p:sp>
        <p:nvSpPr>
          <p:cNvPr id="7" name="Rectangular Callout 6"/>
          <p:cNvSpPr/>
          <p:nvPr/>
        </p:nvSpPr>
        <p:spPr>
          <a:xfrm>
            <a:off x="4572000" y="1676400"/>
            <a:ext cx="2438400" cy="1828800"/>
          </a:xfrm>
          <a:prstGeom prst="wedgeRectCallout">
            <a:avLst>
              <a:gd name="adj1" fmla="val 46539"/>
              <a:gd name="adj2" fmla="val 69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800" dirty="0" smtClean="0">
                <a:solidFill>
                  <a:srgbClr val="5F5F5F"/>
                </a:solidFill>
                <a:latin typeface="Calibri"/>
                <a:cs typeface="Calibri"/>
              </a:rPr>
              <a:t>”Jeg nyder at besøge Nationalmuseet, men der er nok lidt for lidt </a:t>
            </a:r>
            <a:r>
              <a:rPr lang="da-DK" sz="1800" i="1" dirty="0" err="1" smtClean="0">
                <a:solidFill>
                  <a:srgbClr val="5F5F5F"/>
                </a:solidFill>
                <a:latin typeface="Calibri"/>
                <a:cs typeface="Calibri"/>
              </a:rPr>
              <a:t>hands</a:t>
            </a:r>
            <a:r>
              <a:rPr lang="da-DK" sz="1800" i="1" dirty="0" smtClean="0">
                <a:solidFill>
                  <a:srgbClr val="5F5F5F"/>
                </a:solidFill>
                <a:latin typeface="Calibri"/>
                <a:cs typeface="Calibri"/>
              </a:rPr>
              <a:t> </a:t>
            </a:r>
            <a:r>
              <a:rPr lang="da-DK" sz="1800" i="1" dirty="0" err="1" smtClean="0">
                <a:solidFill>
                  <a:srgbClr val="5F5F5F"/>
                </a:solidFill>
                <a:latin typeface="Calibri"/>
                <a:cs typeface="Calibri"/>
              </a:rPr>
              <a:t>on</a:t>
            </a:r>
            <a:r>
              <a:rPr lang="da-DK" sz="1800" dirty="0" smtClean="0">
                <a:solidFill>
                  <a:srgbClr val="5F5F5F"/>
                </a:solidFill>
                <a:latin typeface="Calibri"/>
                <a:cs typeface="Calibri"/>
              </a:rPr>
              <a:t>, for mine elever.”</a:t>
            </a:r>
            <a:endParaRPr lang="da-DK" sz="1800" dirty="0">
              <a:solidFill>
                <a:srgbClr val="5F5F5F"/>
              </a:solidFill>
              <a:latin typeface="Calibri"/>
              <a:cs typeface="Calibri"/>
            </a:endParaRPr>
          </a:p>
        </p:txBody>
      </p:sp>
      <p:sp>
        <p:nvSpPr>
          <p:cNvPr id="8" name="Rectangular Callout 7"/>
          <p:cNvSpPr/>
          <p:nvPr/>
        </p:nvSpPr>
        <p:spPr>
          <a:xfrm>
            <a:off x="1143000" y="4343400"/>
            <a:ext cx="2362200" cy="1828800"/>
          </a:xfrm>
          <a:prstGeom prst="wedgeRectCallout">
            <a:avLst>
              <a:gd name="adj1" fmla="val -47971"/>
              <a:gd name="adj2" fmla="val 69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800" dirty="0" smtClean="0">
                <a:solidFill>
                  <a:srgbClr val="5F5F5F"/>
                </a:solidFill>
                <a:latin typeface="Calibri"/>
                <a:cs typeface="Calibri"/>
              </a:rPr>
              <a:t>”Det er lidt for meget flintesten og potteskår, ikke?”</a:t>
            </a:r>
            <a:endParaRPr lang="da-DK" sz="1800" dirty="0">
              <a:solidFill>
                <a:srgbClr val="5F5F5F"/>
              </a:solidFill>
              <a:latin typeface="Calibri"/>
              <a:cs typeface="Calibri"/>
            </a:endParaRPr>
          </a:p>
        </p:txBody>
      </p:sp>
      <p:sp>
        <p:nvSpPr>
          <p:cNvPr id="9" name="Rectangular Callout 8"/>
          <p:cNvSpPr/>
          <p:nvPr/>
        </p:nvSpPr>
        <p:spPr>
          <a:xfrm>
            <a:off x="4572000" y="4343400"/>
            <a:ext cx="2438400" cy="1828800"/>
          </a:xfrm>
          <a:prstGeom prst="wedgeRectCallout">
            <a:avLst>
              <a:gd name="adj1" fmla="val 76735"/>
              <a:gd name="adj2" fmla="val 52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800" dirty="0" smtClean="0">
                <a:solidFill>
                  <a:srgbClr val="5F5F5F"/>
                </a:solidFill>
                <a:latin typeface="Calibri"/>
                <a:cs typeface="Calibri"/>
              </a:rPr>
              <a:t>”Jeg synes ikke jeg kan begå mig på et kunstmuseum. Der er for lidt fortælling og forklaring.”</a:t>
            </a:r>
            <a:endParaRPr lang="da-DK" sz="180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Opsummering</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Iflg. lærerne i undersøgelsen har museerne ikke noget dårligt image, men for mange er museerne bare ikke </a:t>
            </a:r>
            <a:r>
              <a:rPr lang="da-DK" sz="1600" i="1" dirty="0" smtClean="0">
                <a:latin typeface="Calibri" pitchFamily="34" charset="0"/>
              </a:rPr>
              <a:t>Top of Mind</a:t>
            </a:r>
            <a:r>
              <a:rPr lang="da-DK" sz="1600" dirty="0" smtClean="0">
                <a:latin typeface="Calibri" pitchFamily="34" charset="0"/>
              </a:rPr>
              <a:t>.   </a:t>
            </a:r>
          </a:p>
          <a:p>
            <a:r>
              <a:rPr lang="da-DK" sz="1600" dirty="0" smtClean="0">
                <a:latin typeface="Calibri" pitchFamily="34" charset="0"/>
              </a:rPr>
              <a:t>Det er svært at adskille lærernes oplevelsen af museer som privatpersoner, og i professionelt øjemed. </a:t>
            </a:r>
          </a:p>
          <a:p>
            <a:r>
              <a:rPr lang="da-DK" sz="1600" dirty="0" smtClean="0">
                <a:latin typeface="Calibri" pitchFamily="34" charset="0"/>
              </a:rPr>
              <a:t>Der er dog en del der indikerer, at flere lærere har forskellige billeder af museerne, alt efter hvilken ’kasket’ de har på:</a:t>
            </a:r>
          </a:p>
          <a:p>
            <a:r>
              <a:rPr lang="da-DK" sz="1600" dirty="0" smtClean="0">
                <a:latin typeface="Calibri" pitchFamily="34" charset="0"/>
              </a:rPr>
              <a:t>På den ene side vil de gerne give museumsoplevelser videre til deres elever.</a:t>
            </a:r>
          </a:p>
          <a:p>
            <a:r>
              <a:rPr lang="da-DK" sz="1600" dirty="0" smtClean="0">
                <a:latin typeface="Calibri" pitchFamily="34" charset="0"/>
              </a:rPr>
              <a:t>På den anden side, er de ikke selv engagerede museumsbrugere.</a:t>
            </a:r>
          </a:p>
          <a:p>
            <a:r>
              <a:rPr lang="da-DK" sz="1600" dirty="0" smtClean="0">
                <a:latin typeface="Calibri" pitchFamily="34" charset="0"/>
              </a:rPr>
              <a:t>Andre lærere kommer ofte på museerne, og udtrykker, at de gerne bruger deres interesse aktivt i undervisningen. </a:t>
            </a:r>
          </a:p>
          <a:p>
            <a:endParaRPr lang="da-DK" sz="1600" dirty="0" smtClean="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Kontakt</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til</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lærerne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omkring</a:t>
            </a:r>
            <a:r>
              <a:rPr lang="en-US" sz="2400" b="0" dirty="0" smtClean="0">
                <a:solidFill>
                  <a:srgbClr val="5F5F5F"/>
                </a:solidFill>
                <a:latin typeface="Calibri" pitchFamily="34" charset="0"/>
              </a:rPr>
              <a:t> et </a:t>
            </a:r>
            <a:r>
              <a:rPr lang="en-US" sz="2400" b="0" dirty="0" err="1" smtClean="0">
                <a:solidFill>
                  <a:srgbClr val="5F5F5F"/>
                </a:solidFill>
                <a:latin typeface="Calibri" pitchFamily="34" charset="0"/>
              </a:rPr>
              <a:t>tilbud</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Lærerne efterlyser fleksibilitet hos museerne i </a:t>
            </a:r>
            <a:r>
              <a:rPr lang="da-DK" sz="1600" dirty="0" err="1" smtClean="0">
                <a:latin typeface="Calibri" pitchFamily="34" charset="0"/>
              </a:rPr>
              <a:t>bookningsystemerne</a:t>
            </a:r>
            <a:r>
              <a:rPr lang="da-DK" sz="1600" dirty="0" smtClean="0">
                <a:latin typeface="Calibri" pitchFamily="34" charset="0"/>
              </a:rPr>
              <a:t>. </a:t>
            </a:r>
          </a:p>
          <a:p>
            <a:endParaRPr lang="da-DK" sz="800" dirty="0" smtClean="0">
              <a:latin typeface="Calibri" pitchFamily="34" charset="0"/>
            </a:endParaRPr>
          </a:p>
          <a:p>
            <a:r>
              <a:rPr lang="da-DK" sz="1600" dirty="0" smtClean="0">
                <a:latin typeface="Calibri" pitchFamily="34" charset="0"/>
              </a:rPr>
              <a:t>Elektronisk bookning kan være behændigt, men også lidt stift, hvis man har specialønsker. </a:t>
            </a:r>
          </a:p>
          <a:p>
            <a:endParaRPr lang="da-DK" sz="800" dirty="0" smtClean="0">
              <a:latin typeface="Calibri" pitchFamily="34" charset="0"/>
            </a:endParaRPr>
          </a:p>
          <a:p>
            <a:r>
              <a:rPr lang="da-DK" sz="1600" dirty="0" smtClean="0">
                <a:latin typeface="Calibri" pitchFamily="34" charset="0"/>
              </a:rPr>
              <a:t>Mange (især ressourcestærke) lærere sætter pris på den personlige kontakt:</a:t>
            </a:r>
          </a:p>
          <a:p>
            <a:endParaRPr lang="da-DK" sz="800" dirty="0" smtClean="0">
              <a:latin typeface="Calibri" pitchFamily="34" charset="0"/>
            </a:endParaRPr>
          </a:p>
          <a:p>
            <a:pPr lvl="1"/>
            <a:r>
              <a:rPr lang="da-DK" sz="1600" dirty="0" smtClean="0">
                <a:latin typeface="Calibri" pitchFamily="34" charset="0"/>
              </a:rPr>
              <a:t>Læreren har muligheden for at fornemme omvisningens indhold på forhånd.</a:t>
            </a:r>
          </a:p>
          <a:p>
            <a:pPr lvl="1"/>
            <a:endParaRPr lang="da-DK" sz="800" dirty="0" smtClean="0">
              <a:latin typeface="Calibri" pitchFamily="34" charset="0"/>
            </a:endParaRPr>
          </a:p>
          <a:p>
            <a:pPr lvl="1"/>
            <a:r>
              <a:rPr lang="da-DK" sz="1600" dirty="0" smtClean="0">
                <a:latin typeface="Calibri" pitchFamily="34" charset="0"/>
              </a:rPr>
              <a:t>Læreren har mulighed for at koordinere omvisningens niveau med museet.  </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Barrierer </a:t>
            </a:r>
            <a:r>
              <a:rPr lang="da-DK" b="1" dirty="0" err="1" smtClean="0">
                <a:latin typeface="Calibri" pitchFamily="34" charset="0"/>
              </a:rPr>
              <a:t>ifht</a:t>
            </a:r>
            <a:r>
              <a:rPr lang="da-DK" b="1" dirty="0" smtClean="0">
                <a:latin typeface="Calibri" pitchFamily="34" charset="0"/>
              </a:rPr>
              <a:t>. øget brug af museer i undervisningen</a:t>
            </a:r>
            <a:endParaRPr lang="da-DK" b="1"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Væsentligste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barrierer</a:t>
            </a:r>
            <a:r>
              <a:rPr lang="en-US" sz="2400" b="0" dirty="0" smtClean="0">
                <a:solidFill>
                  <a:srgbClr val="5F5F5F"/>
                </a:solidFill>
                <a:latin typeface="Calibri" pitchFamily="34" charset="0"/>
              </a:rPr>
              <a:t> for </a:t>
            </a:r>
            <a:r>
              <a:rPr lang="en-US" sz="2400" b="0" dirty="0" err="1" smtClean="0">
                <a:solidFill>
                  <a:srgbClr val="5F5F5F"/>
                </a:solidFill>
                <a:latin typeface="Calibri" pitchFamily="34" charset="0"/>
              </a:rPr>
              <a:t>brug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af</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museerne</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3948420" cy="3810000"/>
          </a:xfrm>
        </p:spPr>
        <p:txBody>
          <a:bodyPr/>
          <a:lstStyle/>
          <a:p>
            <a:r>
              <a:rPr lang="da-DK" sz="1600" dirty="0" smtClean="0">
                <a:latin typeface="Calibri" pitchFamily="34" charset="0"/>
              </a:rPr>
              <a:t>Tid</a:t>
            </a:r>
          </a:p>
          <a:p>
            <a:r>
              <a:rPr lang="da-DK" sz="1600" dirty="0" smtClean="0">
                <a:latin typeface="Calibri" pitchFamily="34" charset="0"/>
              </a:rPr>
              <a:t>Afstand</a:t>
            </a:r>
          </a:p>
          <a:p>
            <a:r>
              <a:rPr lang="da-DK" sz="1600" dirty="0" smtClean="0">
                <a:latin typeface="Calibri" pitchFamily="34" charset="0"/>
              </a:rPr>
              <a:t>Vanetænkning</a:t>
            </a:r>
          </a:p>
          <a:p>
            <a:r>
              <a:rPr lang="da-DK" sz="1600" dirty="0" smtClean="0">
                <a:latin typeface="Calibri" pitchFamily="34" charset="0"/>
              </a:rPr>
              <a:t>Kobling til fag</a:t>
            </a:r>
          </a:p>
          <a:p>
            <a:r>
              <a:rPr lang="da-DK" sz="1600" dirty="0" smtClean="0">
                <a:latin typeface="Calibri" pitchFamily="34" charset="0"/>
              </a:rPr>
              <a:t>Økonomi</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5" name="Content Placeholder 9"/>
          <p:cNvSpPr txBox="1">
            <a:spLocks/>
          </p:cNvSpPr>
          <p:nvPr/>
        </p:nvSpPr>
        <p:spPr>
          <a:xfrm>
            <a:off x="4648200" y="2209800"/>
            <a:ext cx="3948420" cy="3810000"/>
          </a:xfrm>
          <a:prstGeom prst="rect">
            <a:avLst/>
          </a:prstGeom>
        </p:spPr>
        <p:txBody>
          <a:bodyPr/>
          <a:lstStyle/>
          <a:p>
            <a:pPr marL="342900" indent="-342900" eaLnBrk="0" hangingPunct="0">
              <a:spcBef>
                <a:spcPct val="20000"/>
              </a:spcBef>
              <a:buClr>
                <a:srgbClr val="BF1E2D"/>
              </a:buClr>
              <a:buFont typeface="Verdana" pitchFamily="34" charset="0"/>
              <a:buChar char="&gt;"/>
            </a:pPr>
            <a:r>
              <a:rPr lang="da-DK" sz="1600" dirty="0" smtClean="0">
                <a:solidFill>
                  <a:srgbClr val="5F5F5F"/>
                </a:solidFill>
                <a:latin typeface="Calibri" pitchFamily="34" charset="0"/>
              </a:rPr>
              <a:t>Oplevet merværdi</a:t>
            </a: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Timefordeling</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Timing</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Strukturelle ændringer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Praktiske barrierer: Tid</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”Problemet er, at jeg skal finde en lærer til at dække mine timer, når jeg er </a:t>
            </a:r>
            <a:r>
              <a:rPr lang="da-DK" dirty="0" err="1" smtClean="0">
                <a:solidFill>
                  <a:srgbClr val="5F5F5F"/>
                </a:solidFill>
                <a:latin typeface="Calibri"/>
                <a:cs typeface="Calibri"/>
              </a:rPr>
              <a:t>afsted</a:t>
            </a:r>
            <a:r>
              <a:rPr lang="da-DK" dirty="0" smtClean="0">
                <a:solidFill>
                  <a:srgbClr val="5F5F5F"/>
                </a:solidFill>
                <a:latin typeface="Calibri"/>
                <a:cs typeface="Calibri"/>
              </a:rPr>
              <a:t>.”</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err="1">
                <a:solidFill>
                  <a:srgbClr val="595959"/>
                </a:solidFill>
                <a:latin typeface="Calibri" charset="0"/>
              </a:rPr>
              <a:t>Formål</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457200" y="1928813"/>
            <a:ext cx="8077200" cy="4214812"/>
          </a:xfrm>
          <a:noFill/>
          <a:ln>
            <a:miter lim="800000"/>
            <a:headEnd/>
            <a:tailEnd/>
          </a:ln>
        </p:spPr>
        <p:txBody>
          <a:bodyPr vert="horz" wrap="square" lIns="91440" tIns="45720" rIns="91440" bIns="45720" numCol="1" anchor="t" anchorCtr="0" compatLnSpc="1">
            <a:prstTxWarp prst="textNoShape">
              <a:avLst/>
            </a:prstTxWarp>
          </a:bodyPr>
          <a:lstStyle/>
          <a:p>
            <a:r>
              <a:rPr lang="da-DK" sz="1600" dirty="0" smtClean="0">
                <a:latin typeface="Calibri"/>
                <a:cs typeface="Calibri"/>
              </a:rPr>
              <a:t>For at skabe det bedst mulige fundament for udvikling af skoletjenesten ønsker museerne, gennem dialog med skoler og undervisere, at afdække de barrierer (og potentialer), som eksisterer, når et museumsbesøg skal tænkes ind i undervisningen. </a:t>
            </a:r>
            <a:endParaRPr lang="da-DK" sz="1600" dirty="0">
              <a:latin typeface="Calibri"/>
              <a:cs typeface="Calibri"/>
            </a:endParaRPr>
          </a:p>
          <a:p>
            <a:endParaRPr lang="da-DK" sz="1600" dirty="0" smtClean="0">
              <a:latin typeface="Calibri"/>
              <a:cs typeface="Calibri"/>
            </a:endParaRPr>
          </a:p>
          <a:p>
            <a:r>
              <a:rPr lang="da-DK" sz="1600" dirty="0">
                <a:latin typeface="Calibri"/>
                <a:cs typeface="Calibri"/>
              </a:rPr>
              <a:t>Mens den endelige målgruppe for formidlingen er skoleklasser, fokuserer nærværende undersøgelse på skoler og lærere som gatekeepers for brug af museerne i undervisningsøjemed. </a:t>
            </a:r>
          </a:p>
          <a:p>
            <a:endParaRPr lang="da-DK" sz="1600" dirty="0" smtClean="0">
              <a:latin typeface="Calibri"/>
              <a:cs typeface="Calibri"/>
            </a:endParaRPr>
          </a:p>
          <a:p>
            <a:r>
              <a:rPr lang="da-DK" sz="1600" dirty="0" smtClean="0">
                <a:latin typeface="Calibri"/>
                <a:cs typeface="Calibri"/>
              </a:rPr>
              <a:t>Undersøgelsen består af en opfattende kvalitativ undersøgelse, som skal indhente dybdegående og udtømmende viden om de forhold, der har indflydelse på skolernes museumsbesøg samt at afdække ukendt viden på området.</a:t>
            </a:r>
          </a:p>
          <a:p>
            <a:endParaRPr lang="da-DK" sz="1600" dirty="0" smtClean="0">
              <a:latin typeface="Calibri"/>
              <a:cs typeface="Calibri"/>
            </a:endParaRPr>
          </a:p>
          <a:p>
            <a:r>
              <a:rPr lang="da-DK" sz="1600" dirty="0" smtClean="0">
                <a:latin typeface="Calibri"/>
                <a:cs typeface="Calibri"/>
              </a:rPr>
              <a:t>Undersøgelsen forholder sig åbent og </a:t>
            </a:r>
            <a:r>
              <a:rPr lang="da-DK" sz="1600" dirty="0" err="1" smtClean="0">
                <a:latin typeface="Calibri"/>
                <a:cs typeface="Calibri"/>
              </a:rPr>
              <a:t>eksplorativt</a:t>
            </a:r>
            <a:r>
              <a:rPr lang="da-DK" sz="1600" dirty="0" smtClean="0">
                <a:latin typeface="Calibri"/>
                <a:cs typeface="Calibri"/>
              </a:rPr>
              <a:t> til undervisningsinstitutionernes verden, og sigter mod at tilvejebringe nye </a:t>
            </a:r>
            <a:r>
              <a:rPr lang="da-DK" sz="1600" dirty="0" err="1" smtClean="0">
                <a:latin typeface="Calibri"/>
                <a:cs typeface="Calibri"/>
              </a:rPr>
              <a:t>findings</a:t>
            </a:r>
            <a:r>
              <a:rPr lang="da-DK" sz="1600" dirty="0" smtClean="0">
                <a:latin typeface="Calibri"/>
                <a:cs typeface="Calibri"/>
              </a:rPr>
              <a:t>, men er dog struktureret omkring en række nøgleområder: Økonomi, strukturelle forhold, kendskab/markedsføring og museernes image. </a:t>
            </a:r>
          </a:p>
        </p:txBody>
      </p:sp>
      <p:sp>
        <p:nvSpPr>
          <p:cNvPr id="13316"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prstTxWarp prst="textNoShape">
              <a:avLst/>
            </a:prstTxWarp>
            <a:spAutoFit/>
          </a:bodyPr>
          <a:lstStyle/>
          <a:p>
            <a:pPr>
              <a:spcBef>
                <a:spcPct val="50000"/>
              </a:spcBef>
              <a:buClr>
                <a:srgbClr val="CC0000"/>
              </a:buClr>
              <a:buSzPct val="120000"/>
              <a:buFont typeface="Wingdings" charset="2"/>
              <a:buNone/>
            </a:pPr>
            <a:endParaRPr lang="en-US" sz="1600">
              <a:latin typeface="Verdana" charset="0"/>
              <a:ea typeface="Arial" charset="0"/>
              <a:cs typeface="Arial" charset="0"/>
            </a:endParaRPr>
          </a:p>
        </p:txBody>
      </p:sp>
    </p:spTree>
    <p:extLst>
      <p:ext uri="{BB962C8B-B14F-4D97-AF65-F5344CB8AC3E}">
        <p14:creationId xmlns:p14="http://schemas.microsoft.com/office/powerpoint/2010/main" val="1588871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Praktiske barrierer: Tid</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Tid er en knap ressource overalt i uddannelsessystemet.</a:t>
            </a:r>
          </a:p>
          <a:p>
            <a:endParaRPr lang="da-DK" sz="1600" dirty="0" smtClean="0">
              <a:latin typeface="Calibri" pitchFamily="34" charset="0"/>
            </a:endParaRPr>
          </a:p>
          <a:p>
            <a:r>
              <a:rPr lang="da-DK" sz="1600" dirty="0" smtClean="0">
                <a:latin typeface="Calibri" pitchFamily="34" charset="0"/>
              </a:rPr>
              <a:t>Hver gang der bruges tid, skal der dækkes ind:</a:t>
            </a:r>
          </a:p>
          <a:p>
            <a:pPr lvl="1"/>
            <a:r>
              <a:rPr lang="da-DK" sz="1600" dirty="0" smtClean="0">
                <a:latin typeface="Calibri" pitchFamily="34" charset="0"/>
              </a:rPr>
              <a:t>Lærer- og vikartimer.</a:t>
            </a:r>
          </a:p>
          <a:p>
            <a:pPr lvl="1"/>
            <a:r>
              <a:rPr lang="da-DK" sz="1600" dirty="0" smtClean="0">
                <a:latin typeface="Calibri" pitchFamily="34" charset="0"/>
              </a:rPr>
              <a:t>Transporttid.</a:t>
            </a:r>
          </a:p>
          <a:p>
            <a:pPr lvl="1"/>
            <a:r>
              <a:rPr lang="da-DK" sz="1600" dirty="0" smtClean="0">
                <a:latin typeface="Calibri" pitchFamily="34" charset="0"/>
              </a:rPr>
              <a:t>Fragmenteret tid: Enkelt- eller dobbelttimer er ofte ikke nok til at komme ud af skolen.</a:t>
            </a:r>
          </a:p>
          <a:p>
            <a:endParaRPr lang="da-DK" sz="1600" dirty="0" smtClean="0">
              <a:latin typeface="Calibri" pitchFamily="34" charset="0"/>
            </a:endParaRPr>
          </a:p>
          <a:p>
            <a:r>
              <a:rPr lang="da-DK" sz="1600" dirty="0" smtClean="0">
                <a:latin typeface="Calibri" pitchFamily="34" charset="0"/>
              </a:rPr>
              <a:t>Folkeskolerne forsøger at imødekomme </a:t>
            </a:r>
            <a:r>
              <a:rPr lang="da-DK" sz="1600" dirty="0" err="1" smtClean="0">
                <a:latin typeface="Calibri" pitchFamily="34" charset="0"/>
              </a:rPr>
              <a:t>tidsknapheden</a:t>
            </a:r>
            <a:r>
              <a:rPr lang="da-DK" sz="1600" dirty="0" smtClean="0">
                <a:latin typeface="Calibri" pitchFamily="34" charset="0"/>
              </a:rPr>
              <a:t> gennem emnedage, eller tværfaglige temauger. </a:t>
            </a:r>
          </a:p>
          <a:p>
            <a:r>
              <a:rPr lang="da-DK" sz="1600" dirty="0" smtClean="0">
                <a:latin typeface="Calibri" pitchFamily="34" charset="0"/>
              </a:rPr>
              <a:t>Flere gymnasier indfører ekstremt fleksible skemaer, for at give mulighed for bedre tidsmæssige forløb.  </a:t>
            </a:r>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Praktiske barrierer: Afstand</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”Vi kommer bare ikke </a:t>
            </a:r>
            <a:r>
              <a:rPr lang="da-DK" dirty="0" err="1" smtClean="0">
                <a:solidFill>
                  <a:srgbClr val="5F5F5F"/>
                </a:solidFill>
                <a:latin typeface="Calibri"/>
                <a:cs typeface="Calibri"/>
              </a:rPr>
              <a:t>afsted</a:t>
            </a:r>
            <a:r>
              <a:rPr lang="da-DK" dirty="0" smtClean="0">
                <a:solidFill>
                  <a:srgbClr val="5F5F5F"/>
                </a:solidFill>
                <a:latin typeface="Calibri"/>
                <a:cs typeface="Calibri"/>
              </a:rPr>
              <a:t>, når der skal gå en hel dag med transport frem og tilbage.”</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Praktiske barrierer: Afstand</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Afstand er en barriere for alle skoler, med en vis afstand fra skole til museum.</a:t>
            </a:r>
          </a:p>
          <a:p>
            <a:endParaRPr lang="da-DK" sz="1600" dirty="0" smtClean="0">
              <a:latin typeface="Calibri" pitchFamily="34" charset="0"/>
            </a:endParaRPr>
          </a:p>
          <a:p>
            <a:r>
              <a:rPr lang="da-DK" sz="1600" dirty="0" smtClean="0">
                <a:latin typeface="Calibri" pitchFamily="34" charset="0"/>
              </a:rPr>
              <a:t>Afstand er den klart vigtigste barriere for brug af museerne i dag. </a:t>
            </a:r>
          </a:p>
          <a:p>
            <a:r>
              <a:rPr lang="da-DK" sz="1600" dirty="0" smtClean="0">
                <a:latin typeface="Calibri" pitchFamily="34" charset="0"/>
              </a:rPr>
              <a:t>Både museumsbesøg og transport tager tid.</a:t>
            </a:r>
          </a:p>
          <a:p>
            <a:r>
              <a:rPr lang="da-DK" sz="1600" dirty="0" smtClean="0">
                <a:latin typeface="Calibri" pitchFamily="34" charset="0"/>
              </a:rPr>
              <a:t>Til sammenligning er transportomkostninger ikke en markant barriere for oplandsskolerne. </a:t>
            </a:r>
          </a:p>
          <a:p>
            <a:r>
              <a:rPr lang="da-DK" sz="1600" dirty="0" smtClean="0">
                <a:latin typeface="Calibri" pitchFamily="34" charset="0"/>
              </a:rPr>
              <a:t>Afstand skaber samtidig et andet fokus for lærerne, de lokale tilbud bliver vigtige. </a:t>
            </a:r>
          </a:p>
          <a:p>
            <a:r>
              <a:rPr lang="da-DK" sz="1600" dirty="0" smtClean="0">
                <a:latin typeface="Calibri" pitchFamily="34" charset="0"/>
              </a:rPr>
              <a:t>Museerne i København er i konkurrence med billigere lokale tilbud. </a:t>
            </a:r>
          </a:p>
          <a:p>
            <a:endParaRPr lang="da-DK" sz="1600" dirty="0" smtClean="0">
              <a:latin typeface="Calibri" pitchFamily="34" charset="0"/>
            </a:endParaRPr>
          </a:p>
          <a:p>
            <a:r>
              <a:rPr lang="da-DK" sz="1600" dirty="0" err="1" smtClean="0">
                <a:latin typeface="Calibri" pitchFamily="34" charset="0"/>
              </a:rPr>
              <a:t>Byskolerne</a:t>
            </a:r>
            <a:r>
              <a:rPr lang="da-DK" sz="1600" dirty="0" smtClean="0">
                <a:latin typeface="Calibri" pitchFamily="34" charset="0"/>
              </a:rPr>
              <a:t> bruger den korte afstand aktivt:</a:t>
            </a:r>
          </a:p>
          <a:p>
            <a:r>
              <a:rPr lang="da-DK" sz="1600" dirty="0" smtClean="0">
                <a:latin typeface="Calibri" pitchFamily="34" charset="0"/>
              </a:rPr>
              <a:t>Byens tilbud er et plus for lærere, elever og forældre.</a:t>
            </a:r>
          </a:p>
          <a:p>
            <a:r>
              <a:rPr lang="da-DK" sz="1600" dirty="0" smtClean="0">
                <a:latin typeface="Calibri" pitchFamily="34" charset="0"/>
              </a:rPr>
              <a:t>Placering i byen er med til at definere </a:t>
            </a:r>
            <a:r>
              <a:rPr lang="da-DK" sz="1600" dirty="0" err="1" smtClean="0">
                <a:latin typeface="Calibri" pitchFamily="34" charset="0"/>
              </a:rPr>
              <a:t>byskolernes</a:t>
            </a:r>
            <a:r>
              <a:rPr lang="da-DK" sz="1600" dirty="0" smtClean="0">
                <a:latin typeface="Calibri" pitchFamily="34" charset="0"/>
              </a:rPr>
              <a:t> identitet.</a:t>
            </a:r>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Vanetænkning</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”Vi vil jo gerne </a:t>
            </a:r>
            <a:r>
              <a:rPr lang="da-DK" dirty="0" err="1" smtClean="0">
                <a:solidFill>
                  <a:srgbClr val="5F5F5F"/>
                </a:solidFill>
                <a:latin typeface="Calibri"/>
                <a:cs typeface="Calibri"/>
              </a:rPr>
              <a:t>afsted</a:t>
            </a:r>
            <a:r>
              <a:rPr lang="da-DK" dirty="0" smtClean="0">
                <a:solidFill>
                  <a:srgbClr val="5F5F5F"/>
                </a:solidFill>
                <a:latin typeface="Calibri"/>
                <a:cs typeface="Calibri"/>
              </a:rPr>
              <a:t>, men tit mangler man bare lige grunden til at komme ud af huset.”</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pitchFamily="34" charset="0"/>
              </a:rPr>
              <a:t>Vanetænkning</a:t>
            </a: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 Vanetænkning er en barriere for alle, men mest markant hos folkeskolelærerne, som oplever et betydeligt pres i hverdagen.</a:t>
            </a:r>
          </a:p>
          <a:p>
            <a:endParaRPr lang="da-DK" sz="1600" dirty="0" smtClean="0">
              <a:latin typeface="Calibri" pitchFamily="34" charset="0"/>
            </a:endParaRPr>
          </a:p>
          <a:p>
            <a:r>
              <a:rPr lang="da-DK" sz="1600" dirty="0" smtClean="0">
                <a:latin typeface="Calibri" pitchFamily="34" charset="0"/>
              </a:rPr>
              <a:t>Vanetænkende lærere er grundlæggende positive overfor museerne, men mangler et afgørende argument (over for sig selv, og skoleledelsen) for at komme ud af huset. </a:t>
            </a:r>
          </a:p>
          <a:p>
            <a:r>
              <a:rPr lang="da-DK" sz="1600" dirty="0" smtClean="0">
                <a:latin typeface="Calibri" pitchFamily="34" charset="0"/>
              </a:rPr>
              <a:t>Vanetænkningen holder lærerne fast i kendte aktiviteter og tilbud.</a:t>
            </a:r>
          </a:p>
          <a:p>
            <a:r>
              <a:rPr lang="da-DK" sz="1600" dirty="0" smtClean="0">
                <a:latin typeface="Calibri" pitchFamily="34" charset="0"/>
              </a:rPr>
              <a:t>Vanetænkningen er ofte funderet i egne oplevelser – f.eks. kedelige museumsbesøg i skoletiden, eller det generelle billede af museerne.  </a:t>
            </a:r>
          </a:p>
          <a:p>
            <a:r>
              <a:rPr lang="da-DK" sz="1600" dirty="0" smtClean="0">
                <a:latin typeface="Calibri" pitchFamily="34" charset="0"/>
              </a:rPr>
              <a:t>Især folkeskolelærerne i undersøgelsen har svært ved at koble deres umiddelbare kulturinteresse i fritiden, til aktiviteter i undervisningen. </a:t>
            </a: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Kobling til fag</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”Museerne har ikke rigtig noget til de fag, som jeg underviser i.”</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pitchFamily="34" charset="0"/>
              </a:rPr>
              <a:t>Kobling til fag</a:t>
            </a: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Udbredt barriere hos både folkeskole-, privatskole-, friskole- og gymnasielærere. </a:t>
            </a:r>
          </a:p>
          <a:p>
            <a:endParaRPr lang="da-DK" sz="1600" dirty="0" smtClean="0">
              <a:latin typeface="Calibri" pitchFamily="34" charset="0"/>
            </a:endParaRPr>
          </a:p>
          <a:p>
            <a:r>
              <a:rPr lang="da-DK" sz="1600" dirty="0" smtClean="0">
                <a:latin typeface="Calibri" pitchFamily="34" charset="0"/>
              </a:rPr>
              <a:t>Lærerne er låst fast i idéen om at museernes tilbud er meget fagspecifikke. </a:t>
            </a:r>
          </a:p>
          <a:p>
            <a:r>
              <a:rPr lang="da-DK" sz="1600" dirty="0" smtClean="0">
                <a:latin typeface="Calibri" pitchFamily="34" charset="0"/>
              </a:rPr>
              <a:t>For f.eks. en matematiklærer er der derfor ikke noget at komme efter på museerne. </a:t>
            </a:r>
          </a:p>
          <a:p>
            <a:r>
              <a:rPr lang="da-DK" sz="1600" dirty="0" smtClean="0">
                <a:latin typeface="Calibri" pitchFamily="34" charset="0"/>
              </a:rPr>
              <a:t>Idéen svarer ikke til den udbredte tværfaglige undervisning, som praktiseres i undervisningen i dag. </a:t>
            </a:r>
          </a:p>
          <a:p>
            <a:endParaRPr lang="da-DK" sz="1600" dirty="0" smtClean="0">
              <a:latin typeface="Calibri" pitchFamily="34" charset="0"/>
            </a:endParaRPr>
          </a:p>
          <a:p>
            <a:r>
              <a:rPr lang="da-DK" sz="1600" dirty="0" smtClean="0">
                <a:latin typeface="Calibri" pitchFamily="34" charset="0"/>
              </a:rPr>
              <a:t>Til barrieren hører også:</a:t>
            </a:r>
          </a:p>
          <a:p>
            <a:r>
              <a:rPr lang="da-DK" sz="1600" dirty="0" smtClean="0">
                <a:latin typeface="Calibri" pitchFamily="34" charset="0"/>
              </a:rPr>
              <a:t>At museernes tilbud ikke præcist nok matcher den fagspecifikke årsplan og den </a:t>
            </a:r>
            <a:r>
              <a:rPr lang="da-DK" sz="1600" dirty="0" err="1" smtClean="0">
                <a:latin typeface="Calibri" pitchFamily="34" charset="0"/>
              </a:rPr>
              <a:t>målstyrede</a:t>
            </a:r>
            <a:r>
              <a:rPr lang="da-DK" sz="1600" dirty="0" smtClean="0">
                <a:latin typeface="Calibri" pitchFamily="34" charset="0"/>
              </a:rPr>
              <a:t> undervisning.</a:t>
            </a:r>
          </a:p>
          <a:p>
            <a:r>
              <a:rPr lang="da-DK" sz="1600" dirty="0" smtClean="0">
                <a:latin typeface="Calibri" pitchFamily="34" charset="0"/>
              </a:rPr>
              <a:t>At museernes faglige sprogbrug ikke altid er den samme som skolernes.</a:t>
            </a:r>
          </a:p>
          <a:p>
            <a:r>
              <a:rPr lang="da-DK" sz="1600" dirty="0" smtClean="0">
                <a:latin typeface="Calibri" pitchFamily="34" charset="0"/>
              </a:rPr>
              <a:t>At museernes formidlere ikke kan bidrage med mere end gymnasielærerne selv. </a:t>
            </a: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Økonomi</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”Vi har bare ikke penge til særlig mange udflugter. Sådan er det bare.”</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Økonomi</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Barriere for alle, især folkeskoler og gymnasier. </a:t>
            </a:r>
          </a:p>
          <a:p>
            <a:r>
              <a:rPr lang="da-DK" sz="1600" dirty="0" smtClean="0">
                <a:latin typeface="Calibri" pitchFamily="34" charset="0"/>
              </a:rPr>
              <a:t>Privat- og friskoler kan ind imellem bede forældre om tilskud, men også her er en grænse. </a:t>
            </a:r>
          </a:p>
          <a:p>
            <a:endParaRPr lang="da-DK" sz="1600" dirty="0" smtClean="0">
              <a:latin typeface="Calibri" pitchFamily="34" charset="0"/>
            </a:endParaRPr>
          </a:p>
          <a:p>
            <a:r>
              <a:rPr lang="da-DK" sz="1600" dirty="0" smtClean="0">
                <a:latin typeface="Calibri" pitchFamily="34" charset="0"/>
              </a:rPr>
              <a:t>I et stramt budget kan selv mindre udskrivninger til museumsbesøg mærkes.</a:t>
            </a:r>
          </a:p>
          <a:p>
            <a:r>
              <a:rPr lang="da-DK" sz="1600" dirty="0" smtClean="0">
                <a:latin typeface="Calibri" pitchFamily="34" charset="0"/>
              </a:rPr>
              <a:t>Udgifter til museets tilbud er den største barriere. I hovedstadsområdet er transportomkostninger en mindre belastning.   </a:t>
            </a:r>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Oplevet merværdi</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”Hvis jeg skal bruge timer på det, så skal de tilbyde noget, som jeg ikke kan leve uden.”</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1404000" y="1929600"/>
            <a:ext cx="8077200" cy="4214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Verdana" charset="0"/>
              <a:buNone/>
            </a:pPr>
            <a:endParaRPr lang="da-DK" sz="1600" dirty="0" smtClean="0">
              <a:latin typeface="Calibri" pitchFamily="34" charset="0"/>
              <a:cs typeface="Verdana"/>
            </a:endParaRPr>
          </a:p>
          <a:p>
            <a:pPr marL="0" indent="0" eaLnBrk="1" hangingPunct="1">
              <a:buNone/>
            </a:pPr>
            <a:r>
              <a:rPr lang="da-DK" altLang="ja-JP" sz="1600" b="1" dirty="0" smtClean="0">
                <a:latin typeface="Calibri" pitchFamily="34" charset="0"/>
              </a:rPr>
              <a:t>Fase 1: Intern workshop</a:t>
            </a:r>
            <a:r>
              <a:rPr lang="da-DK" altLang="ja-JP" sz="1600" dirty="0" smtClean="0">
                <a:latin typeface="Calibri" pitchFamily="34" charset="0"/>
              </a:rPr>
              <a:t> </a:t>
            </a:r>
            <a:r>
              <a:rPr lang="da-DK" altLang="ja-JP" sz="1600" b="1" dirty="0" smtClean="0">
                <a:latin typeface="Calibri" pitchFamily="34" charset="0"/>
              </a:rPr>
              <a:t>på Nationalmuseet med deltagelse af samarbejdspartnere</a:t>
            </a:r>
            <a:endParaRPr lang="da-DK" altLang="ja-JP" sz="1600" b="1" dirty="0">
              <a:latin typeface="Calibri" pitchFamily="34" charset="0"/>
            </a:endParaRPr>
          </a:p>
          <a:p>
            <a:pPr eaLnBrk="1" hangingPunct="1"/>
            <a:r>
              <a:rPr lang="da-DK" altLang="ja-JP" sz="1600" dirty="0">
                <a:latin typeface="Calibri" pitchFamily="34" charset="0"/>
              </a:rPr>
              <a:t>D</a:t>
            </a:r>
            <a:r>
              <a:rPr lang="da-DK" altLang="ja-JP" sz="1600" dirty="0" smtClean="0">
                <a:latin typeface="Calibri" pitchFamily="34" charset="0"/>
              </a:rPr>
              <a:t>eltagelse af NM, SMK, SNM skoletjenesterne. </a:t>
            </a:r>
          </a:p>
          <a:p>
            <a:pPr marL="0" indent="0" eaLnBrk="1" hangingPunct="1">
              <a:buNone/>
            </a:pPr>
            <a:endParaRPr lang="da-DK" altLang="ja-JP" sz="1600" b="1" dirty="0">
              <a:latin typeface="Calibri" pitchFamily="34" charset="0"/>
            </a:endParaRPr>
          </a:p>
          <a:p>
            <a:pPr marL="0" indent="0" eaLnBrk="1" hangingPunct="1">
              <a:buNone/>
            </a:pPr>
            <a:r>
              <a:rPr lang="da-DK" altLang="ja-JP" sz="1600" b="1" dirty="0" smtClean="0">
                <a:latin typeface="Calibri" pitchFamily="34" charset="0"/>
              </a:rPr>
              <a:t>Fase 2: Dialog med skolerne</a:t>
            </a:r>
          </a:p>
          <a:p>
            <a:pPr eaLnBrk="1" hangingPunct="1"/>
            <a:r>
              <a:rPr lang="da-DK" altLang="ja-JP" sz="1600" dirty="0" smtClean="0">
                <a:latin typeface="Calibri" pitchFamily="34" charset="0"/>
              </a:rPr>
              <a:t>12 interviews med skoleledere fra gymnasier og folkeskoler </a:t>
            </a:r>
            <a:r>
              <a:rPr lang="da-DK" altLang="ja-JP" sz="1600" dirty="0">
                <a:latin typeface="Calibri" pitchFamily="34" charset="0"/>
              </a:rPr>
              <a:t>i</a:t>
            </a:r>
            <a:r>
              <a:rPr lang="da-DK" altLang="ja-JP" sz="1600" dirty="0" smtClean="0">
                <a:latin typeface="Calibri" pitchFamily="34" charset="0"/>
              </a:rPr>
              <a:t> København og opland. </a:t>
            </a:r>
          </a:p>
          <a:p>
            <a:pPr marL="0" indent="0" eaLnBrk="1" hangingPunct="1">
              <a:buNone/>
            </a:pPr>
            <a:endParaRPr lang="da-DK" altLang="ja-JP" sz="1600" b="1" dirty="0" smtClean="0">
              <a:latin typeface="Calibri" pitchFamily="34" charset="0"/>
            </a:endParaRPr>
          </a:p>
          <a:p>
            <a:pPr marL="0" indent="0" eaLnBrk="1" hangingPunct="1">
              <a:buNone/>
            </a:pPr>
            <a:r>
              <a:rPr lang="da-DK" altLang="ja-JP" sz="1600" b="1" dirty="0" smtClean="0">
                <a:latin typeface="Calibri" pitchFamily="34" charset="0"/>
              </a:rPr>
              <a:t>Fase 3: Dialog med lærerne</a:t>
            </a:r>
          </a:p>
          <a:p>
            <a:pPr eaLnBrk="1" hangingPunct="1"/>
            <a:r>
              <a:rPr lang="da-DK" altLang="ja-JP" sz="1600" dirty="0" smtClean="0">
                <a:latin typeface="Calibri" pitchFamily="34" charset="0"/>
              </a:rPr>
              <a:t>24 interviews med lærere på gymnasier og folkeskoler i København og opland.</a:t>
            </a:r>
          </a:p>
          <a:p>
            <a:pPr eaLnBrk="1" hangingPunct="1"/>
            <a:endParaRPr lang="da-DK" altLang="ja-JP" sz="1600" dirty="0" smtClean="0">
              <a:latin typeface="Calibri" pitchFamily="34" charset="0"/>
            </a:endParaRPr>
          </a:p>
          <a:p>
            <a:pPr marL="0" indent="0" eaLnBrk="1" hangingPunct="1">
              <a:buNone/>
            </a:pPr>
            <a:r>
              <a:rPr lang="da-DK" altLang="ja-JP" sz="1600" b="1" dirty="0" smtClean="0">
                <a:latin typeface="Calibri" pitchFamily="34" charset="0"/>
              </a:rPr>
              <a:t>Fase 4: Fremtidsværksted </a:t>
            </a:r>
          </a:p>
          <a:p>
            <a:pPr eaLnBrk="1" hangingPunct="1"/>
            <a:r>
              <a:rPr lang="da-DK" altLang="ja-JP" sz="1600" dirty="0" smtClean="0">
                <a:latin typeface="Calibri" pitchFamily="34" charset="0"/>
              </a:rPr>
              <a:t>To gruppesamtaler konverteret til i alt 12 interviews med folkeskole- og gymnasielærere. </a:t>
            </a:r>
          </a:p>
          <a:p>
            <a:pPr eaLnBrk="1" hangingPunct="1"/>
            <a:endParaRPr lang="da-DK" altLang="ja-JP" sz="1600" dirty="0" smtClean="0">
              <a:latin typeface="Calibri" pitchFamily="34" charset="0"/>
            </a:endParaRPr>
          </a:p>
          <a:p>
            <a:pPr>
              <a:buNone/>
            </a:pPr>
            <a:endParaRPr lang="da-DK" sz="1600" b="1" dirty="0">
              <a:latin typeface="Calibri" pitchFamily="34" charset="0"/>
              <a:cs typeface="Verdana"/>
            </a:endParaRPr>
          </a:p>
        </p:txBody>
      </p:sp>
      <p:sp>
        <p:nvSpPr>
          <p:cNvPr id="15363"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a:solidFill>
                  <a:srgbClr val="595959"/>
                </a:solidFill>
                <a:latin typeface="Calibri" charset="0"/>
              </a:rPr>
              <a:t>Metodisk setup og gennemførelse </a:t>
            </a:r>
            <a:r>
              <a:rPr lang="da-DK" sz="2400" b="0" dirty="0" smtClean="0">
                <a:solidFill>
                  <a:srgbClr val="595959"/>
                </a:solidFill>
                <a:latin typeface="Calibri" charset="0"/>
              </a:rPr>
              <a:t>(undersøgelsesfaser)</a:t>
            </a:r>
            <a:endParaRPr sz="2400" b="0" dirty="0">
              <a:solidFill>
                <a:srgbClr val="595959"/>
              </a:solidFill>
              <a:latin typeface="Calibri" charset="0"/>
            </a:endParaRPr>
          </a:p>
        </p:txBody>
      </p:sp>
      <p:sp>
        <p:nvSpPr>
          <p:cNvPr id="8" name="Nedadgående pil 4"/>
          <p:cNvSpPr/>
          <p:nvPr/>
        </p:nvSpPr>
        <p:spPr>
          <a:xfrm>
            <a:off x="457200" y="21336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Nedadgående pil 4"/>
          <p:cNvSpPr/>
          <p:nvPr/>
        </p:nvSpPr>
        <p:spPr>
          <a:xfrm>
            <a:off x="457200" y="2997696"/>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Nedadgående pil 4"/>
          <p:cNvSpPr/>
          <p:nvPr/>
        </p:nvSpPr>
        <p:spPr>
          <a:xfrm>
            <a:off x="457200" y="39338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Nedadgående pil 4"/>
          <p:cNvSpPr/>
          <p:nvPr/>
        </p:nvSpPr>
        <p:spPr>
          <a:xfrm>
            <a:off x="457200" y="4869904"/>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pitchFamily="34" charset="0"/>
              </a:rPr>
              <a:t>Oplevet </a:t>
            </a:r>
            <a:r>
              <a:rPr lang="da-DK" sz="2400" b="0" dirty="0" smtClean="0">
                <a:solidFill>
                  <a:srgbClr val="5F5F5F"/>
                </a:solidFill>
                <a:latin typeface="Calibri" pitchFamily="34" charset="0"/>
              </a:rPr>
              <a:t>merværdi</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Barriere for alle, især lærere, som desuden skal bruge tid på transport til og fra museet.</a:t>
            </a:r>
          </a:p>
          <a:p>
            <a:endParaRPr lang="da-DK" sz="1600" dirty="0" smtClean="0">
              <a:latin typeface="Calibri" pitchFamily="34" charset="0"/>
            </a:endParaRPr>
          </a:p>
          <a:p>
            <a:r>
              <a:rPr lang="da-DK" sz="1600" dirty="0" smtClean="0">
                <a:latin typeface="Calibri" pitchFamily="34" charset="0"/>
              </a:rPr>
              <a:t>Tiden er </a:t>
            </a:r>
            <a:r>
              <a:rPr lang="da-DK" sz="1600" dirty="0" err="1" smtClean="0">
                <a:latin typeface="Calibri" pitchFamily="34" charset="0"/>
              </a:rPr>
              <a:t>dyrbar</a:t>
            </a:r>
            <a:r>
              <a:rPr lang="da-DK" sz="1600" dirty="0" smtClean="0">
                <a:latin typeface="Calibri" pitchFamily="34" charset="0"/>
              </a:rPr>
              <a:t>. Museumsbesøget skal tilbyde en merværdi, som mindst svarer til de anvendte undervisningstimer.</a:t>
            </a:r>
          </a:p>
          <a:p>
            <a:r>
              <a:rPr lang="da-DK" sz="1600" dirty="0" smtClean="0">
                <a:latin typeface="Calibri" pitchFamily="34" charset="0"/>
              </a:rPr>
              <a:t>Vurderingen af merværdi er naturligvis individuel, men lærerne efterlyser argumenter til brug for egen planlægning og over for skoleledelsen. </a:t>
            </a:r>
          </a:p>
          <a:p>
            <a:r>
              <a:rPr lang="da-DK" sz="1600" dirty="0" smtClean="0">
                <a:latin typeface="Calibri" pitchFamily="34" charset="0"/>
              </a:rPr>
              <a:t>Museumsbesøget skal tilbyde noget, som ikke kan skabes på skolen,  eller noget, som kvalificerer skoleundervisningen for eleverne (Ny interesse, en anden vinkel osv.). </a:t>
            </a:r>
          </a:p>
          <a:p>
            <a:r>
              <a:rPr lang="da-DK" sz="1600" dirty="0" smtClean="0">
                <a:latin typeface="Calibri" pitchFamily="34" charset="0"/>
              </a:rPr>
              <a:t>Museumsbesøg er ikke en </a:t>
            </a:r>
            <a:r>
              <a:rPr lang="da-DK" sz="1600" dirty="0" err="1" smtClean="0">
                <a:latin typeface="Calibri" pitchFamily="34" charset="0"/>
              </a:rPr>
              <a:t>hyggetur</a:t>
            </a:r>
            <a:r>
              <a:rPr lang="da-DK" sz="1600" dirty="0" smtClean="0">
                <a:latin typeface="Calibri" pitchFamily="34" charset="0"/>
              </a:rPr>
              <a:t>. </a:t>
            </a:r>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Timefordeling</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”Jeg får færre og færre timer i historie, mens dansk og matematik opprioriteres.”</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Timefordeling </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Primært en barriere for folkeskolerne</a:t>
            </a:r>
          </a:p>
          <a:p>
            <a:r>
              <a:rPr lang="da-DK" sz="1600" dirty="0" smtClean="0">
                <a:latin typeface="Calibri" pitchFamily="34" charset="0"/>
              </a:rPr>
              <a:t>’Tunge’ fag som Dansk og matematik prioriteres på bekostning af historie, kunst, sprog, osv.</a:t>
            </a:r>
          </a:p>
          <a:p>
            <a:r>
              <a:rPr lang="da-DK" sz="1600" dirty="0" smtClean="0">
                <a:latin typeface="Calibri" pitchFamily="34" charset="0"/>
              </a:rPr>
              <a:t>Det stærkt decimerede timetal er en betydelig barriere for museumsbesøg for de nævnte faggrupper. </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Timing</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”Museerne skal være heldige, hvis de lige skal ramme ned i et af mine temaer med et tilbud.”</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Timing</a:t>
            </a:r>
            <a:endParaRPr lang="da-DK"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Barriere for alle, men især gymnasierne. </a:t>
            </a:r>
          </a:p>
          <a:p>
            <a:endParaRPr lang="da-DK" sz="1600" dirty="0" smtClean="0">
              <a:latin typeface="Calibri" pitchFamily="34" charset="0"/>
            </a:endParaRPr>
          </a:p>
          <a:p>
            <a:r>
              <a:rPr lang="da-DK" sz="1600" dirty="0" smtClean="0">
                <a:latin typeface="Calibri" pitchFamily="34" charset="0"/>
              </a:rPr>
              <a:t>Skolerne planlægger </a:t>
            </a:r>
            <a:r>
              <a:rPr lang="da-DK" sz="1600" dirty="0" err="1" smtClean="0">
                <a:latin typeface="Calibri" pitchFamily="34" charset="0"/>
              </a:rPr>
              <a:t>årsforløb</a:t>
            </a:r>
            <a:r>
              <a:rPr lang="da-DK" sz="1600" dirty="0" smtClean="0">
                <a:latin typeface="Calibri" pitchFamily="34" charset="0"/>
              </a:rPr>
              <a:t> i god tid:</a:t>
            </a:r>
          </a:p>
          <a:p>
            <a:r>
              <a:rPr lang="da-DK" sz="1600" dirty="0" smtClean="0">
                <a:latin typeface="Calibri" pitchFamily="34" charset="0"/>
              </a:rPr>
              <a:t>I folkeskolen planlægges et år i forvejen, og ofte kort før sommerferien. </a:t>
            </a:r>
          </a:p>
          <a:p>
            <a:r>
              <a:rPr lang="da-DK" sz="1600" dirty="0" smtClean="0">
                <a:latin typeface="Calibri" pitchFamily="34" charset="0"/>
              </a:rPr>
              <a:t>Flere gymnasier planlægger forløb flere år i forvejen. </a:t>
            </a:r>
          </a:p>
          <a:p>
            <a:r>
              <a:rPr lang="da-DK" sz="1600" dirty="0" smtClean="0">
                <a:latin typeface="Calibri" pitchFamily="34" charset="0"/>
              </a:rPr>
              <a:t>Den tidlige planlægning matches af skoletjenestens katalog, som udkommer så det passer med planlægningen.</a:t>
            </a:r>
          </a:p>
          <a:p>
            <a:r>
              <a:rPr lang="da-DK" sz="1600" dirty="0" smtClean="0">
                <a:latin typeface="Calibri" pitchFamily="34" charset="0"/>
              </a:rPr>
              <a:t>Alligevel oplever mange lærere, at museernes udstillinger og dertilhørende tilbud, ikke rammer deres timing af undervisningen. </a:t>
            </a: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smtClean="0">
                <a:solidFill>
                  <a:srgbClr val="5F5F5F"/>
                </a:solidFill>
                <a:latin typeface="Calibri" pitchFamily="34" charset="0"/>
              </a:rPr>
              <a:t>Barriere: Strukturelle ændringer</a:t>
            </a:r>
            <a:endParaRPr lang="da-DK" sz="2400" b="0" dirty="0">
              <a:solidFill>
                <a:srgbClr val="5F5F5F"/>
              </a:solidFill>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6" name="Rectangular Callout 5"/>
          <p:cNvSpPr/>
          <p:nvPr/>
        </p:nvSpPr>
        <p:spPr>
          <a:xfrm>
            <a:off x="2362200" y="2667000"/>
            <a:ext cx="4191000" cy="1981200"/>
          </a:xfrm>
          <a:prstGeom prst="wedgeRectCallout">
            <a:avLst>
              <a:gd name="adj1" fmla="val -43295"/>
              <a:gd name="adj2" fmla="val 84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solidFill>
                  <a:srgbClr val="5F5F5F"/>
                </a:solidFill>
                <a:latin typeface="Calibri"/>
                <a:cs typeface="Calibri"/>
              </a:rPr>
              <a:t>”Vi er lige blevet slået sammen, så vi har hele mellemtrinnet på denne skole. Kan museerne klare 60-70 elever på én gang?”</a:t>
            </a:r>
            <a:endParaRPr lang="da-DK"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pitchFamily="34" charset="0"/>
              </a:rPr>
              <a:t>Strukturelle ændringer</a:t>
            </a: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pitchFamily="34" charset="0"/>
              </a:rPr>
              <a:t>Især folkeskoler.</a:t>
            </a:r>
          </a:p>
          <a:p>
            <a:endParaRPr lang="da-DK" sz="1600" dirty="0" smtClean="0">
              <a:latin typeface="Calibri" pitchFamily="34" charset="0"/>
            </a:endParaRPr>
          </a:p>
          <a:p>
            <a:r>
              <a:rPr lang="da-DK" sz="1600" dirty="0" smtClean="0">
                <a:latin typeface="Calibri" pitchFamily="34" charset="0"/>
              </a:rPr>
              <a:t>Skolerne sammenlægges i stor stil. Det betyder større klasser og flere spor pr. årgang. Der er stordriftsfordele, men samtidig er det problematisk at arrangere ture med rigtig mange elever. </a:t>
            </a: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Fremtiden/potentialer</a:t>
            </a:r>
            <a:endParaRPr lang="da-DK" b="1" dirty="0">
              <a:latin typeface="Calibri"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Væsentligste</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barrierer</a:t>
            </a:r>
            <a:r>
              <a:rPr lang="en-US" sz="2400" b="0" dirty="0" smtClean="0">
                <a:solidFill>
                  <a:srgbClr val="5F5F5F"/>
                </a:solidFill>
                <a:latin typeface="Calibri" pitchFamily="34" charset="0"/>
              </a:rPr>
              <a:t> for </a:t>
            </a:r>
            <a:r>
              <a:rPr lang="en-US" sz="2400" b="0" dirty="0" err="1" smtClean="0">
                <a:solidFill>
                  <a:srgbClr val="5F5F5F"/>
                </a:solidFill>
                <a:latin typeface="Calibri" pitchFamily="34" charset="0"/>
              </a:rPr>
              <a:t>brug</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af</a:t>
            </a:r>
            <a:r>
              <a:rPr lang="en-US" sz="2400" b="0" dirty="0" smtClean="0">
                <a:solidFill>
                  <a:srgbClr val="5F5F5F"/>
                </a:solidFill>
                <a:latin typeface="Calibri" pitchFamily="34" charset="0"/>
              </a:rPr>
              <a:t> </a:t>
            </a:r>
            <a:r>
              <a:rPr lang="en-US" sz="2400" b="0" dirty="0" err="1" smtClean="0">
                <a:solidFill>
                  <a:srgbClr val="5F5F5F"/>
                </a:solidFill>
                <a:latin typeface="Calibri" pitchFamily="34" charset="0"/>
              </a:rPr>
              <a:t>museerne</a:t>
            </a:r>
            <a:r>
              <a:rPr lang="en-US" sz="2400" b="0" dirty="0" smtClean="0">
                <a:solidFill>
                  <a:srgbClr val="5F5F5F"/>
                </a:solidFill>
                <a:latin typeface="Calibri" pitchFamily="34" charset="0"/>
              </a:rPr>
              <a:t> - </a:t>
            </a:r>
            <a:r>
              <a:rPr lang="en-US" sz="2400" b="0" dirty="0" err="1" smtClean="0">
                <a:solidFill>
                  <a:srgbClr val="5F5F5F"/>
                </a:solidFill>
                <a:latin typeface="Calibri" pitchFamily="34" charset="0"/>
              </a:rPr>
              <a:t>igen</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3948420" cy="3810000"/>
          </a:xfrm>
        </p:spPr>
        <p:txBody>
          <a:bodyPr/>
          <a:lstStyle/>
          <a:p>
            <a:r>
              <a:rPr lang="da-DK" sz="1600" dirty="0" smtClean="0">
                <a:latin typeface="Calibri" pitchFamily="34" charset="0"/>
              </a:rPr>
              <a:t>Tid</a:t>
            </a:r>
          </a:p>
          <a:p>
            <a:r>
              <a:rPr lang="da-DK" sz="1600" dirty="0" smtClean="0">
                <a:latin typeface="Calibri" pitchFamily="34" charset="0"/>
              </a:rPr>
              <a:t>Afstand</a:t>
            </a:r>
          </a:p>
          <a:p>
            <a:r>
              <a:rPr lang="da-DK" sz="1600" dirty="0" smtClean="0">
                <a:latin typeface="Calibri" pitchFamily="34" charset="0"/>
              </a:rPr>
              <a:t>Vanetænkning</a:t>
            </a:r>
          </a:p>
          <a:p>
            <a:r>
              <a:rPr lang="da-DK" sz="1600" dirty="0" smtClean="0">
                <a:latin typeface="Calibri" pitchFamily="34" charset="0"/>
              </a:rPr>
              <a:t>Kobling til fag</a:t>
            </a:r>
          </a:p>
          <a:p>
            <a:r>
              <a:rPr lang="da-DK" sz="1600" dirty="0" smtClean="0">
                <a:latin typeface="Calibri" pitchFamily="34" charset="0"/>
              </a:rPr>
              <a:t>Økonomi</a:t>
            </a: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5" name="Content Placeholder 9"/>
          <p:cNvSpPr txBox="1">
            <a:spLocks/>
          </p:cNvSpPr>
          <p:nvPr/>
        </p:nvSpPr>
        <p:spPr>
          <a:xfrm>
            <a:off x="4648200" y="2209800"/>
            <a:ext cx="3948420" cy="3810000"/>
          </a:xfrm>
          <a:prstGeom prst="rect">
            <a:avLst/>
          </a:prstGeom>
        </p:spPr>
        <p:txBody>
          <a:bodyPr/>
          <a:lstStyle/>
          <a:p>
            <a:pPr marL="342900" indent="-342900" eaLnBrk="0" hangingPunct="0">
              <a:spcBef>
                <a:spcPct val="20000"/>
              </a:spcBef>
              <a:buClr>
                <a:srgbClr val="BF1E2D"/>
              </a:buClr>
              <a:buFont typeface="Verdana" pitchFamily="34" charset="0"/>
              <a:buChar char="&gt;"/>
            </a:pPr>
            <a:r>
              <a:rPr lang="da-DK" sz="1600" dirty="0" smtClean="0">
                <a:solidFill>
                  <a:srgbClr val="5F5F5F"/>
                </a:solidFill>
                <a:latin typeface="Calibri" pitchFamily="34" charset="0"/>
              </a:rPr>
              <a:t>Oplevet merværdi</a:t>
            </a:r>
            <a:endPar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Timefordeling</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Timing</a:t>
            </a:r>
          </a:p>
          <a:p>
            <a:pPr marL="342900" marR="0" lvl="0" indent="-342900" algn="l" defTabSz="914400" rtl="0" eaLnBrk="0" fontAlgn="base" latinLnBrk="0" hangingPunct="0">
              <a:lnSpc>
                <a:spcPct val="100000"/>
              </a:lnSpc>
              <a:spcBef>
                <a:spcPct val="20000"/>
              </a:spcBef>
              <a:spcAft>
                <a:spcPct val="0"/>
              </a:spcAft>
              <a:buClr>
                <a:srgbClr val="BF1E2D"/>
              </a:buClr>
              <a:buSzTx/>
              <a:buFont typeface="Verdana" pitchFamily="34" charset="0"/>
              <a:buChar char="&gt;"/>
              <a:tabLst/>
              <a:defRPr/>
            </a:pPr>
            <a:r>
              <a:rPr kumimoji="0" lang="da-DK" sz="1600" b="0" i="0" u="none" strike="noStrike" kern="0" cap="none" spc="0" normalizeH="0" baseline="0" noProof="0" dirty="0" smtClean="0">
                <a:ln>
                  <a:noFill/>
                </a:ln>
                <a:solidFill>
                  <a:srgbClr val="5F5F5F"/>
                </a:solidFill>
                <a:effectLst/>
                <a:uLnTx/>
                <a:uFillTx/>
                <a:latin typeface="Calibri" pitchFamily="34" charset="0"/>
                <a:ea typeface="ＭＳ Ｐゴシック" charset="-128"/>
                <a:cs typeface="ＭＳ Ｐゴシック" charset="-128"/>
              </a:rPr>
              <a:t>Strukturelle ændringer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0" dirty="0" err="1">
                <a:solidFill>
                  <a:srgbClr val="5F5F5F"/>
                </a:solidFill>
                <a:latin typeface="Calibri" pitchFamily="34" charset="0"/>
              </a:rPr>
              <a:t>Museernes</a:t>
            </a:r>
            <a:r>
              <a:rPr lang="en-US" b="0" dirty="0">
                <a:solidFill>
                  <a:srgbClr val="5F5F5F"/>
                </a:solidFill>
                <a:latin typeface="Calibri" pitchFamily="34" charset="0"/>
              </a:rPr>
              <a:t> </a:t>
            </a:r>
            <a:r>
              <a:rPr lang="en-US" b="0" dirty="0" err="1">
                <a:solidFill>
                  <a:srgbClr val="5F5F5F"/>
                </a:solidFill>
                <a:latin typeface="Calibri" pitchFamily="34" charset="0"/>
              </a:rPr>
              <a:t>løsningsforslag</a:t>
            </a:r>
            <a:r>
              <a:rPr lang="en-US" b="0" dirty="0">
                <a:solidFill>
                  <a:srgbClr val="5F5F5F"/>
                </a:solidFill>
                <a:latin typeface="Calibri" pitchFamily="34" charset="0"/>
              </a:rPr>
              <a:t> - workshop</a:t>
            </a:r>
            <a:endParaRPr lang="da-DK" dirty="0"/>
          </a:p>
        </p:txBody>
      </p:sp>
      <p:grpSp>
        <p:nvGrpSpPr>
          <p:cNvPr id="3" name="Grupper 3"/>
          <p:cNvGrpSpPr/>
          <p:nvPr/>
        </p:nvGrpSpPr>
        <p:grpSpPr>
          <a:xfrm>
            <a:off x="395536" y="2132857"/>
            <a:ext cx="10225550" cy="3600400"/>
            <a:chOff x="920087" y="2268161"/>
            <a:chExt cx="9814039" cy="3302682"/>
          </a:xfrm>
        </p:grpSpPr>
        <p:sp>
          <p:nvSpPr>
            <p:cNvPr id="5" name="Tekstboks 3"/>
            <p:cNvSpPr txBox="1">
              <a:spLocks noChangeArrowheads="1"/>
            </p:cNvSpPr>
            <p:nvPr/>
          </p:nvSpPr>
          <p:spPr bwMode="auto">
            <a:xfrm>
              <a:off x="920087" y="3258965"/>
              <a:ext cx="3556704" cy="367025"/>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Fleksibel tilgang til besøget</a:t>
              </a:r>
              <a:endParaRPr lang="da-DK" sz="2000" dirty="0">
                <a:solidFill>
                  <a:srgbClr val="C00000"/>
                </a:solidFill>
                <a:latin typeface="Calibri" pitchFamily="34" charset="0"/>
              </a:endParaRPr>
            </a:p>
          </p:txBody>
        </p:sp>
        <p:sp>
          <p:nvSpPr>
            <p:cNvPr id="6" name="Tekstboks 5"/>
            <p:cNvSpPr txBox="1">
              <a:spLocks noChangeArrowheads="1"/>
            </p:cNvSpPr>
            <p:nvPr/>
          </p:nvSpPr>
          <p:spPr bwMode="auto">
            <a:xfrm>
              <a:off x="5550467" y="3985555"/>
              <a:ext cx="5183659"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Gratis undervisningsforløb?</a:t>
              </a:r>
              <a:endParaRPr lang="da-DK" sz="2000" dirty="0">
                <a:solidFill>
                  <a:srgbClr val="C00000"/>
                </a:solidFill>
                <a:latin typeface="Calibri" pitchFamily="34" charset="0"/>
              </a:endParaRPr>
            </a:p>
          </p:txBody>
        </p:sp>
        <p:sp>
          <p:nvSpPr>
            <p:cNvPr id="8" name="Tekstboks 9"/>
            <p:cNvSpPr txBox="1">
              <a:spLocks noChangeArrowheads="1"/>
            </p:cNvSpPr>
            <p:nvPr/>
          </p:nvSpPr>
          <p:spPr bwMode="auto">
            <a:xfrm>
              <a:off x="1058307" y="4381877"/>
              <a:ext cx="4392487" cy="707886"/>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Supplerende læring/efteruddannelse/lærerkurser</a:t>
              </a:r>
              <a:endParaRPr lang="da-DK" sz="2000" dirty="0">
                <a:solidFill>
                  <a:srgbClr val="C00000"/>
                </a:solidFill>
                <a:latin typeface="Calibri" pitchFamily="34" charset="0"/>
              </a:endParaRPr>
            </a:p>
          </p:txBody>
        </p:sp>
        <p:sp>
          <p:nvSpPr>
            <p:cNvPr id="9" name="Tekstboks 20"/>
            <p:cNvSpPr txBox="1">
              <a:spLocks noChangeArrowheads="1"/>
            </p:cNvSpPr>
            <p:nvPr/>
          </p:nvSpPr>
          <p:spPr bwMode="auto">
            <a:xfrm>
              <a:off x="3563887" y="2268161"/>
              <a:ext cx="6121598"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Ambassadørtilgang – gør lærerne til VIP</a:t>
              </a:r>
              <a:endParaRPr lang="da-DK" sz="2000" dirty="0">
                <a:solidFill>
                  <a:srgbClr val="C00000"/>
                </a:solidFill>
                <a:latin typeface="Calibri" pitchFamily="34" charset="0"/>
              </a:endParaRPr>
            </a:p>
          </p:txBody>
        </p:sp>
        <p:sp>
          <p:nvSpPr>
            <p:cNvPr id="10" name="Tekstboks 20"/>
            <p:cNvSpPr txBox="1">
              <a:spLocks noChangeArrowheads="1"/>
            </p:cNvSpPr>
            <p:nvPr/>
          </p:nvSpPr>
          <p:spPr bwMode="auto">
            <a:xfrm>
              <a:off x="5292080" y="4581128"/>
              <a:ext cx="3159447"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Besøg på egen hånd</a:t>
              </a:r>
              <a:endParaRPr lang="da-DK" sz="2000" dirty="0">
                <a:solidFill>
                  <a:srgbClr val="C00000"/>
                </a:solidFill>
                <a:latin typeface="Calibri" pitchFamily="34" charset="0"/>
              </a:endParaRPr>
            </a:p>
          </p:txBody>
        </p:sp>
        <p:sp>
          <p:nvSpPr>
            <p:cNvPr id="12" name="Tekstboks 3"/>
            <p:cNvSpPr txBox="1">
              <a:spLocks noChangeArrowheads="1"/>
            </p:cNvSpPr>
            <p:nvPr/>
          </p:nvSpPr>
          <p:spPr bwMode="auto">
            <a:xfrm>
              <a:off x="1887629" y="5203818"/>
              <a:ext cx="3197121" cy="367025"/>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Konkretisering af tilbuddene</a:t>
              </a:r>
              <a:endParaRPr lang="da-DK" sz="2000" dirty="0">
                <a:solidFill>
                  <a:srgbClr val="C00000"/>
                </a:solidFill>
                <a:latin typeface="Calibri" pitchFamily="34" charset="0"/>
              </a:endParaRPr>
            </a:p>
          </p:txBody>
        </p:sp>
        <p:sp>
          <p:nvSpPr>
            <p:cNvPr id="13" name="Tekstboks 3"/>
            <p:cNvSpPr txBox="1">
              <a:spLocks noChangeArrowheads="1"/>
            </p:cNvSpPr>
            <p:nvPr/>
          </p:nvSpPr>
          <p:spPr bwMode="auto">
            <a:xfrm>
              <a:off x="4859366" y="2858854"/>
              <a:ext cx="3995936"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Samarbejde med fritidshjemmene</a:t>
              </a:r>
              <a:endParaRPr lang="da-DK" sz="2000" dirty="0">
                <a:solidFill>
                  <a:srgbClr val="C00000"/>
                </a:solidFill>
                <a:latin typeface="Calibri" pitchFamily="34" charset="0"/>
              </a:endParaRPr>
            </a:p>
          </p:txBody>
        </p:sp>
        <p:sp>
          <p:nvSpPr>
            <p:cNvPr id="14" name="Tekstboks 3"/>
            <p:cNvSpPr txBox="1">
              <a:spLocks noChangeArrowheads="1"/>
            </p:cNvSpPr>
            <p:nvPr/>
          </p:nvSpPr>
          <p:spPr bwMode="auto">
            <a:xfrm>
              <a:off x="1127417" y="3787394"/>
              <a:ext cx="5727409" cy="367025"/>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Dynamisk hjemmeside – lærer til lærer</a:t>
              </a:r>
              <a:endParaRPr lang="da-DK" sz="2000" dirty="0">
                <a:solidFill>
                  <a:srgbClr val="C00000"/>
                </a:solidFill>
                <a:latin typeface="Calibri" pitchFamily="34" charset="0"/>
              </a:endParaRPr>
            </a:p>
          </p:txBody>
        </p:sp>
        <p:sp>
          <p:nvSpPr>
            <p:cNvPr id="15" name="Tekstboks 21"/>
            <p:cNvSpPr txBox="1">
              <a:spLocks noChangeArrowheads="1"/>
            </p:cNvSpPr>
            <p:nvPr/>
          </p:nvSpPr>
          <p:spPr bwMode="auto">
            <a:xfrm>
              <a:off x="4237374" y="3325018"/>
              <a:ext cx="4392488"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a:t>
              </a:r>
              <a:r>
                <a:rPr lang="da-DK" sz="2000" dirty="0" err="1" smtClean="0">
                  <a:solidFill>
                    <a:srgbClr val="C00000"/>
                  </a:solidFill>
                  <a:latin typeface="Calibri" pitchFamily="34" charset="0"/>
                </a:rPr>
                <a:t>task</a:t>
              </a:r>
              <a:r>
                <a:rPr lang="da-DK" sz="2000" dirty="0" smtClean="0">
                  <a:solidFill>
                    <a:srgbClr val="C00000"/>
                  </a:solidFill>
                  <a:latin typeface="Calibri" pitchFamily="34" charset="0"/>
                </a:rPr>
                <a:t> force’ på besøg på lærerværelserne</a:t>
              </a:r>
              <a:endParaRPr lang="da-DK" sz="2000" dirty="0">
                <a:solidFill>
                  <a:srgbClr val="C00000"/>
                </a:solidFill>
                <a:latin typeface="Calibri" pitchFamily="34" charset="0"/>
              </a:endParaRPr>
            </a:p>
          </p:txBody>
        </p:sp>
        <p:sp>
          <p:nvSpPr>
            <p:cNvPr id="16" name="Tekstboks 3"/>
            <p:cNvSpPr txBox="1">
              <a:spLocks noChangeArrowheads="1"/>
            </p:cNvSpPr>
            <p:nvPr/>
          </p:nvSpPr>
          <p:spPr bwMode="auto">
            <a:xfrm>
              <a:off x="5135806" y="5042413"/>
              <a:ext cx="3888432"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Kontakt med omviser inden besøg</a:t>
              </a:r>
              <a:endParaRPr lang="da-DK" sz="2000" dirty="0">
                <a:solidFill>
                  <a:srgbClr val="C00000"/>
                </a:solidFill>
                <a:latin typeface="Calibri" pitchFamily="34" charset="0"/>
              </a:endParaRPr>
            </a:p>
          </p:txBody>
        </p:sp>
        <p:sp>
          <p:nvSpPr>
            <p:cNvPr id="17" name="Tekstboks 3"/>
            <p:cNvSpPr txBox="1">
              <a:spLocks noChangeArrowheads="1"/>
            </p:cNvSpPr>
            <p:nvPr/>
          </p:nvSpPr>
          <p:spPr bwMode="auto">
            <a:xfrm>
              <a:off x="2340669" y="2740858"/>
              <a:ext cx="2160240" cy="4001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Gratis transport?</a:t>
              </a:r>
              <a:endParaRPr lang="da-DK" sz="2000" dirty="0">
                <a:solidFill>
                  <a:srgbClr val="C00000"/>
                </a:solidFill>
                <a:latin typeface="Calibri" pitchFamily="34" charset="0"/>
              </a:endParaRPr>
            </a:p>
          </p:txBody>
        </p:sp>
      </p:grpSp>
      <p:sp>
        <p:nvSpPr>
          <p:cNvPr id="18" name="Tekstboks 5"/>
          <p:cNvSpPr txBox="1">
            <a:spLocks noChangeArrowheads="1"/>
          </p:cNvSpPr>
          <p:nvPr/>
        </p:nvSpPr>
        <p:spPr bwMode="auto">
          <a:xfrm>
            <a:off x="179512" y="2204864"/>
            <a:ext cx="3526286" cy="973010"/>
          </a:xfrm>
          <a:prstGeom prst="rect">
            <a:avLst/>
          </a:prstGeom>
          <a:noFill/>
          <a:ln w="9525">
            <a:noFill/>
            <a:miter lim="800000"/>
            <a:headEnd/>
            <a:tailEnd/>
          </a:ln>
        </p:spPr>
        <p:txBody>
          <a:bodyPr wrap="square">
            <a:spAutoFit/>
          </a:bodyPr>
          <a:lstStyle/>
          <a:p>
            <a:r>
              <a:rPr lang="da-DK" sz="2000" dirty="0" smtClean="0">
                <a:solidFill>
                  <a:srgbClr val="C00000"/>
                </a:solidFill>
                <a:latin typeface="Calibri" pitchFamily="34" charset="0"/>
              </a:rPr>
              <a:t>Elektronisk booking</a:t>
            </a:r>
          </a:p>
          <a:p>
            <a:endParaRPr lang="da-DK" sz="3200" dirty="0">
              <a:solidFill>
                <a:srgbClr val="C00000"/>
              </a:solidFill>
              <a:latin typeface="Calibri" pitchFamily="34" charset="0"/>
            </a:endParaRPr>
          </a:p>
        </p:txBody>
      </p:sp>
    </p:spTree>
    <p:extLst>
      <p:ext uri="{BB962C8B-B14F-4D97-AF65-F5344CB8AC3E}">
        <p14:creationId xmlns:p14="http://schemas.microsoft.com/office/powerpoint/2010/main" val="224523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smtClean="0">
                <a:solidFill>
                  <a:srgbClr val="595959"/>
                </a:solidFill>
                <a:latin typeface="Calibri" charset="0"/>
              </a:rPr>
              <a:t>F</a:t>
            </a:r>
            <a:r>
              <a:rPr lang="da-DK" sz="2400" b="0" dirty="0" smtClean="0">
                <a:solidFill>
                  <a:srgbClr val="595959"/>
                </a:solidFill>
                <a:latin typeface="Calibri" charset="0"/>
              </a:rPr>
              <a:t>ase 1</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1403648" y="1928812"/>
            <a:ext cx="7560840" cy="4308499"/>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da-DK" altLang="ja-JP" sz="1600" b="1" dirty="0" smtClean="0">
                <a:latin typeface="Calibri" pitchFamily="34" charset="0"/>
              </a:rPr>
              <a:t>Første fase: </a:t>
            </a:r>
            <a:r>
              <a:rPr lang="da-DK" altLang="ja-JP" sz="1600" b="1" dirty="0">
                <a:latin typeface="Calibri" pitchFamily="34" charset="0"/>
              </a:rPr>
              <a:t>Intern workshop</a:t>
            </a:r>
            <a:r>
              <a:rPr lang="da-DK" altLang="ja-JP" sz="1600" dirty="0">
                <a:latin typeface="Calibri" pitchFamily="34" charset="0"/>
              </a:rPr>
              <a:t> </a:t>
            </a:r>
            <a:r>
              <a:rPr lang="da-DK" altLang="ja-JP" sz="1600" b="1" dirty="0">
                <a:latin typeface="Calibri" pitchFamily="34" charset="0"/>
              </a:rPr>
              <a:t>på Nationalmuseet med deltagelse af </a:t>
            </a:r>
            <a:r>
              <a:rPr lang="da-DK" altLang="ja-JP" sz="1600" b="1" dirty="0" smtClean="0">
                <a:latin typeface="Calibri" pitchFamily="34" charset="0"/>
              </a:rPr>
              <a:t>samarbejdspartnere</a:t>
            </a:r>
          </a:p>
          <a:p>
            <a:pPr eaLnBrk="1" hangingPunct="1"/>
            <a:r>
              <a:rPr lang="da-DK" altLang="ja-JP" sz="1600" dirty="0" smtClean="0">
                <a:latin typeface="Calibri"/>
                <a:cs typeface="Calibri"/>
              </a:rPr>
              <a:t>Deltagelse af repræsentanter fra </a:t>
            </a:r>
            <a:r>
              <a:rPr lang="da-DK" altLang="ja-JP" sz="1600" dirty="0">
                <a:latin typeface="Calibri"/>
                <a:cs typeface="Calibri"/>
              </a:rPr>
              <a:t>NM, SMK, </a:t>
            </a:r>
            <a:r>
              <a:rPr lang="da-DK" altLang="ja-JP" sz="1600" dirty="0" smtClean="0">
                <a:latin typeface="Calibri"/>
                <a:cs typeface="Calibri"/>
              </a:rPr>
              <a:t>SNH, </a:t>
            </a:r>
            <a:r>
              <a:rPr lang="da-DK" altLang="ja-JP" sz="1600" dirty="0">
                <a:latin typeface="Calibri"/>
                <a:cs typeface="Calibri"/>
              </a:rPr>
              <a:t>skoletjenesterne. </a:t>
            </a:r>
            <a:r>
              <a:rPr lang="da-DK" altLang="ja-JP" sz="1600" dirty="0" smtClean="0">
                <a:latin typeface="Calibri"/>
                <a:cs typeface="Calibri"/>
              </a:rPr>
              <a:t>Lærere blev ligeledes inviteret, men havde </a:t>
            </a:r>
            <a:r>
              <a:rPr lang="da-DK" altLang="ja-JP" sz="1600" dirty="0">
                <a:latin typeface="Calibri"/>
                <a:cs typeface="Calibri"/>
              </a:rPr>
              <a:t>ikke mulighed for at deltage</a:t>
            </a:r>
            <a:r>
              <a:rPr lang="da-DK" altLang="ja-JP" sz="1600" dirty="0" smtClean="0">
                <a:latin typeface="Calibri"/>
                <a:cs typeface="Calibri"/>
              </a:rPr>
              <a:t> </a:t>
            </a:r>
            <a:r>
              <a:rPr lang="da-DK" altLang="ja-JP" sz="1600" dirty="0" err="1" smtClean="0">
                <a:latin typeface="Calibri"/>
                <a:cs typeface="Calibri"/>
              </a:rPr>
              <a:t>bla</a:t>
            </a:r>
            <a:r>
              <a:rPr lang="da-DK" altLang="ja-JP" sz="1600" dirty="0" smtClean="0">
                <a:latin typeface="Calibri"/>
                <a:cs typeface="Calibri"/>
              </a:rPr>
              <a:t>. pga. manglende kompensation for den anvendte tid. </a:t>
            </a:r>
            <a:endParaRPr lang="da-DK" altLang="ja-JP" sz="1600" dirty="0">
              <a:latin typeface="Calibri"/>
              <a:cs typeface="Calibri"/>
            </a:endParaRPr>
          </a:p>
          <a:p>
            <a:pPr eaLnBrk="1" hangingPunct="1">
              <a:buNone/>
            </a:pPr>
            <a:endParaRPr lang="da-DK" altLang="ja-JP" sz="800" dirty="0" smtClean="0">
              <a:latin typeface="Calibri"/>
              <a:cs typeface="Calibri"/>
            </a:endParaRPr>
          </a:p>
          <a:p>
            <a:pPr eaLnBrk="1" hangingPunct="1"/>
            <a:r>
              <a:rPr lang="da-DK" altLang="ja-JP" sz="1600" dirty="0" smtClean="0">
                <a:latin typeface="Calibri"/>
                <a:cs typeface="Calibri"/>
              </a:rPr>
              <a:t>Formålet med fasen er at skabe en kvalitativ dialog omkring museernes og Skoletjenestens tilbud til skolerne i dag med fokus på styrker og svagheder. </a:t>
            </a:r>
          </a:p>
          <a:p>
            <a:pPr marL="0" indent="0" eaLnBrk="1" hangingPunct="1">
              <a:buNone/>
            </a:pPr>
            <a:endParaRPr lang="da-DK" altLang="ja-JP" sz="800" dirty="0">
              <a:latin typeface="Calibri"/>
              <a:cs typeface="Calibri"/>
            </a:endParaRPr>
          </a:p>
          <a:p>
            <a:pPr eaLnBrk="1" hangingPunct="1"/>
            <a:r>
              <a:rPr lang="da-DK" altLang="ja-JP" sz="1600" dirty="0" smtClean="0">
                <a:latin typeface="Calibri"/>
                <a:cs typeface="Calibri"/>
              </a:rPr>
              <a:t>Hvordan forventer museerne at tilbuddene harmonerer med de skiftende undervisningsformer på skoler og gymnasier?</a:t>
            </a:r>
          </a:p>
          <a:p>
            <a:pPr eaLnBrk="1" hangingPunct="1"/>
            <a:endParaRPr lang="da-DK" altLang="ja-JP" sz="800" dirty="0" smtClean="0">
              <a:latin typeface="Calibri"/>
              <a:cs typeface="Calibri"/>
            </a:endParaRPr>
          </a:p>
          <a:p>
            <a:pPr eaLnBrk="1" hangingPunct="1"/>
            <a:r>
              <a:rPr lang="da-DK" altLang="ja-JP" sz="1600" dirty="0" smtClean="0">
                <a:latin typeface="Calibri"/>
                <a:cs typeface="Calibri"/>
              </a:rPr>
              <a:t>Hvordan ønsker museerne, at den enkelte lærer som gatekeeper skal opleve museerne, som udbyder af ydelser med højt </a:t>
            </a:r>
            <a:r>
              <a:rPr lang="da-DK" altLang="ja-JP" sz="1600" dirty="0" err="1" smtClean="0">
                <a:latin typeface="Calibri"/>
                <a:cs typeface="Calibri"/>
              </a:rPr>
              <a:t>vidensindhold</a:t>
            </a:r>
            <a:r>
              <a:rPr lang="da-DK" altLang="ja-JP" sz="1600" dirty="0" smtClean="0">
                <a:latin typeface="Calibri"/>
                <a:cs typeface="Calibri"/>
              </a:rPr>
              <a:t>?</a:t>
            </a:r>
          </a:p>
          <a:p>
            <a:pPr eaLnBrk="1" hangingPunct="1"/>
            <a:endParaRPr lang="da-DK" altLang="ja-JP" sz="800" dirty="0">
              <a:latin typeface="Calibri"/>
              <a:cs typeface="Calibri"/>
            </a:endParaRPr>
          </a:p>
          <a:p>
            <a:pPr eaLnBrk="1" hangingPunct="1"/>
            <a:r>
              <a:rPr lang="da-DK" sz="1600" dirty="0" smtClean="0">
                <a:latin typeface="Calibri"/>
                <a:cs typeface="Calibri"/>
              </a:rPr>
              <a:t>Resultaterne fra fase 1 danner udgangspunkt for undersøgelsens følgende faser og vil munde ud i nogle ideoplæg til fremtidig formidling, som vil fungere som inspiration til fase 4. </a:t>
            </a:r>
          </a:p>
          <a:p>
            <a:pPr eaLnBrk="1" hangingPunct="1"/>
            <a:endParaRPr lang="da-DK" sz="1600" dirty="0">
              <a:latin typeface="Calibri"/>
              <a:cs typeface="Calibri"/>
            </a:endParaRPr>
          </a:p>
          <a:p>
            <a:pPr marL="0" indent="0" eaLnBrk="1" hangingPunct="1">
              <a:buNone/>
            </a:pPr>
            <a:endParaRPr lang="da-DK" sz="1600" dirty="0">
              <a:latin typeface="Calibri"/>
              <a:cs typeface="Calibri"/>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sp>
        <p:nvSpPr>
          <p:cNvPr id="5" name="Nedadgående pil 8"/>
          <p:cNvSpPr/>
          <p:nvPr/>
        </p:nvSpPr>
        <p:spPr>
          <a:xfrm>
            <a:off x="467544" y="2132856"/>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Nedadgående pil 4"/>
          <p:cNvSpPr/>
          <p:nvPr/>
        </p:nvSpPr>
        <p:spPr>
          <a:xfrm>
            <a:off x="457200" y="2997696"/>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Nedadgående pil 4"/>
          <p:cNvSpPr/>
          <p:nvPr/>
        </p:nvSpPr>
        <p:spPr>
          <a:xfrm>
            <a:off x="457200" y="39338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Nedadgående pil 4"/>
          <p:cNvSpPr/>
          <p:nvPr/>
        </p:nvSpPr>
        <p:spPr>
          <a:xfrm>
            <a:off x="457200" y="4869904"/>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93312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8780" y="1500174"/>
            <a:ext cx="8429684" cy="533400"/>
          </a:xfrm>
        </p:spPr>
        <p:txBody>
          <a:bodyPr/>
          <a:lstStyle/>
          <a:p>
            <a:r>
              <a:rPr lang="en-US" sz="2400" b="0" dirty="0" err="1" smtClean="0">
                <a:solidFill>
                  <a:srgbClr val="5F5F5F"/>
                </a:solidFill>
                <a:latin typeface="Calibri" pitchFamily="34" charset="0"/>
              </a:rPr>
              <a:t>Fremtidsscenarier</a:t>
            </a:r>
            <a:endParaRPr lang="en-US" sz="2400" b="0" dirty="0">
              <a:solidFill>
                <a:srgbClr val="5F5F5F"/>
              </a:solidFill>
              <a:latin typeface="Calibri" pitchFamily="34" charset="0"/>
            </a:endParaRPr>
          </a:p>
        </p:txBody>
      </p:sp>
      <p:sp>
        <p:nvSpPr>
          <p:cNvPr id="10" name="Content Placeholder 9"/>
          <p:cNvSpPr>
            <a:spLocks noGrp="1"/>
          </p:cNvSpPr>
          <p:nvPr>
            <p:ph idx="1"/>
          </p:nvPr>
        </p:nvSpPr>
        <p:spPr>
          <a:xfrm>
            <a:off x="318780" y="2214554"/>
            <a:ext cx="8429684" cy="3810000"/>
          </a:xfrm>
        </p:spPr>
        <p:txBody>
          <a:bodyPr/>
          <a:lstStyle/>
          <a:p>
            <a:r>
              <a:rPr lang="da-DK" sz="1600" dirty="0" smtClean="0">
                <a:latin typeface="Calibri"/>
                <a:cs typeface="Calibri"/>
              </a:rPr>
              <a:t>Idé 1 -  Ambassadør for museerne</a:t>
            </a:r>
          </a:p>
          <a:p>
            <a:r>
              <a:rPr lang="da-DK" sz="1600" dirty="0" smtClean="0">
                <a:latin typeface="Calibri"/>
                <a:cs typeface="Calibri"/>
              </a:rPr>
              <a:t>Idé 2 -  Museernes rejsehold</a:t>
            </a:r>
          </a:p>
          <a:p>
            <a:r>
              <a:rPr lang="da-DK" sz="1600" dirty="0" smtClean="0">
                <a:latin typeface="Calibri"/>
                <a:cs typeface="Calibri"/>
              </a:rPr>
              <a:t>Idé 3 -  Lærer til lærer</a:t>
            </a:r>
          </a:p>
          <a:p>
            <a:r>
              <a:rPr lang="da-DK" sz="1600" dirty="0" smtClean="0">
                <a:latin typeface="Calibri"/>
                <a:cs typeface="Calibri"/>
              </a:rPr>
              <a:t>Idé 4 -  </a:t>
            </a:r>
            <a:r>
              <a:rPr lang="da-DK" sz="1600" dirty="0" err="1" smtClean="0">
                <a:latin typeface="Calibri"/>
                <a:cs typeface="Calibri"/>
              </a:rPr>
              <a:t>Netarkiv</a:t>
            </a:r>
            <a:endParaRPr lang="da-DK" sz="1600" dirty="0" smtClean="0">
              <a:latin typeface="Calibri"/>
              <a:cs typeface="Calibri"/>
            </a:endParaRPr>
          </a:p>
          <a:p>
            <a:r>
              <a:rPr lang="da-DK" sz="1600" dirty="0" smtClean="0">
                <a:latin typeface="Calibri"/>
                <a:cs typeface="Calibri"/>
              </a:rPr>
              <a:t>Idé 5 -  På egen hånd</a:t>
            </a:r>
            <a:endParaRPr lang="da-DK" sz="1600" dirty="0">
              <a:latin typeface="Calibri"/>
              <a:cs typeface="Calibri"/>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30"/>
          <p:cNvSpPr>
            <a:spLocks noGrp="1" noChangeArrowheads="1"/>
          </p:cNvSpPr>
          <p:nvPr>
            <p:ph type="body" idx="1"/>
          </p:nvPr>
        </p:nvSpPr>
        <p:spPr>
          <a:xfrm>
            <a:off x="4648200" y="2133600"/>
            <a:ext cx="3967162" cy="2690812"/>
          </a:xfrm>
          <a:solidFill>
            <a:schemeClr val="bg1"/>
          </a:solidFill>
        </p:spPr>
        <p:txBody>
          <a:bodyPr/>
          <a:lstStyle/>
          <a:p>
            <a:pPr algn="just" eaLnBrk="1" hangingPunct="1">
              <a:buFont typeface="Verdana" charset="0"/>
              <a:buNone/>
              <a:defRPr/>
            </a:pPr>
            <a:r>
              <a:rPr lang="da-DK" sz="1600" b="1" dirty="0" smtClean="0">
                <a:solidFill>
                  <a:srgbClr val="C00000"/>
                </a:solidFill>
                <a:latin typeface="Calibri"/>
                <a:cs typeface="Calibri"/>
              </a:rPr>
              <a:t>Eksempler</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Ambassadørerne kan eks. Være medlem af ’udviklingsgrupper’ på museerne. </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Ambassadørerne kan opnå bestemte fordele – f.eks. gratis undervisningsforløb til klassen.</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Ambassadørerne tilbydes spændende efteruddannelse på museerne. </a:t>
            </a:r>
            <a:endParaRPr lang="da-DK" sz="1600" dirty="0">
              <a:latin typeface="Calibri"/>
              <a:cs typeface="Calibri"/>
            </a:endParaRPr>
          </a:p>
        </p:txBody>
      </p:sp>
      <p:sp>
        <p:nvSpPr>
          <p:cNvPr id="14342" name="Rectangle 130"/>
          <p:cNvSpPr txBox="1">
            <a:spLocks noChangeArrowheads="1"/>
          </p:cNvSpPr>
          <p:nvPr/>
        </p:nvSpPr>
        <p:spPr bwMode="auto">
          <a:xfrm>
            <a:off x="228600" y="2133600"/>
            <a:ext cx="4286250" cy="1928812"/>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rgbClr val="BF1E2D"/>
              </a:buClr>
              <a:buFont typeface="Verdana" charset="0"/>
              <a:buNone/>
            </a:pPr>
            <a:r>
              <a:rPr lang="da-DK" sz="1600" b="1" dirty="0">
                <a:solidFill>
                  <a:srgbClr val="C00000"/>
                </a:solidFill>
                <a:latin typeface="Calibri"/>
                <a:cs typeface="Calibri"/>
              </a:rPr>
              <a:t>Idé</a:t>
            </a:r>
          </a:p>
          <a:p>
            <a:pPr marL="342900" indent="-342900" algn="just">
              <a:spcBef>
                <a:spcPct val="20000"/>
              </a:spcBef>
              <a:buClr>
                <a:srgbClr val="BF1E2D"/>
              </a:buClr>
              <a:buFont typeface="Verdana" charset="0"/>
              <a:buNone/>
            </a:pPr>
            <a:r>
              <a:rPr lang="da-DK" sz="1600" dirty="0">
                <a:solidFill>
                  <a:srgbClr val="5F5F5F"/>
                </a:solidFill>
                <a:latin typeface="Calibri"/>
                <a:cs typeface="Calibri"/>
              </a:rPr>
              <a:t>For at styrke samarbejdet mellem skoler og museer, indbydes enkelte lærere til at være ’ambassadører for museerne. </a:t>
            </a: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p:txBody>
      </p:sp>
      <p:pic>
        <p:nvPicPr>
          <p:cNvPr id="2" name="Picture 7"/>
          <p:cNvPicPr>
            <a:picLocks noChangeAspect="1"/>
          </p:cNvPicPr>
          <p:nvPr/>
        </p:nvPicPr>
        <p:blipFill>
          <a:blip r:embed="rId3" cstate="print"/>
          <a:srcRect/>
          <a:stretch>
            <a:fillRect/>
          </a:stretch>
        </p:blipFill>
        <p:spPr bwMode="auto">
          <a:xfrm>
            <a:off x="533400" y="4343400"/>
            <a:ext cx="3892490" cy="1066800"/>
          </a:xfrm>
          <a:prstGeom prst="rect">
            <a:avLst/>
          </a:prstGeom>
          <a:noFill/>
          <a:ln w="9525">
            <a:noFill/>
            <a:miter lim="800000"/>
            <a:headEnd/>
            <a:tailEnd/>
          </a:ln>
        </p:spPr>
      </p:pic>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 1 -  Ambassadør for museerne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Modtagelse blandt lærerne</a:t>
            </a:r>
          </a:p>
          <a:p>
            <a:r>
              <a:rPr lang="da-DK" sz="1600" dirty="0" smtClean="0">
                <a:latin typeface="Calibri" pitchFamily="34" charset="0"/>
              </a:rPr>
              <a:t>Alle undersøgelsesdeltagere er positive overfor ideen.</a:t>
            </a:r>
          </a:p>
          <a:p>
            <a:r>
              <a:rPr lang="da-DK" sz="1600" dirty="0" smtClean="0">
                <a:latin typeface="Calibri" pitchFamily="34" charset="0"/>
              </a:rPr>
              <a:t>De fleste rangerer den øverst blandt de fem scenarier.</a:t>
            </a:r>
          </a:p>
          <a:p>
            <a:r>
              <a:rPr lang="da-DK" sz="1600" dirty="0" smtClean="0">
                <a:latin typeface="Calibri" pitchFamily="34" charset="0"/>
              </a:rPr>
              <a:t>Især gymnasielærere virker motiverede for at deltage i et tættere samarbejde. </a:t>
            </a:r>
          </a:p>
          <a:p>
            <a:endParaRPr lang="da-DK" sz="800" dirty="0" smtClean="0">
              <a:latin typeface="Calibri" pitchFamily="34" charset="0"/>
            </a:endParaRPr>
          </a:p>
          <a:p>
            <a:pPr>
              <a:buNone/>
            </a:pPr>
            <a:r>
              <a:rPr lang="da-DK" sz="1600" b="1" dirty="0" smtClean="0">
                <a:latin typeface="Calibri" pitchFamily="34" charset="0"/>
              </a:rPr>
              <a:t>Fordele ved ideen</a:t>
            </a:r>
          </a:p>
          <a:p>
            <a:r>
              <a:rPr lang="da-DK" sz="1600" dirty="0" smtClean="0">
                <a:latin typeface="Calibri" pitchFamily="34" charset="0"/>
              </a:rPr>
              <a:t>Gavner både skoler og museer.</a:t>
            </a:r>
          </a:p>
          <a:p>
            <a:r>
              <a:rPr lang="da-DK" sz="1600" dirty="0" smtClean="0">
                <a:latin typeface="Calibri" pitchFamily="34" charset="0"/>
              </a:rPr>
              <a:t>Lærerne vil øge tilknytning til museerne, og føle ejerskab. </a:t>
            </a:r>
          </a:p>
          <a:p>
            <a:r>
              <a:rPr lang="da-DK" sz="1600" dirty="0" smtClean="0">
                <a:latin typeface="Calibri" pitchFamily="34" charset="0"/>
              </a:rPr>
              <a:t>En øget dialog kan skabe et bedre fælles fundament for relevante undervisningstilbud.</a:t>
            </a:r>
          </a:p>
          <a:p>
            <a:r>
              <a:rPr lang="da-DK" sz="1600" dirty="0" smtClean="0">
                <a:latin typeface="Calibri" pitchFamily="34" charset="0"/>
              </a:rPr>
              <a:t>Tættere dialog vil samtidig give bedre forudsætninger for at time museernes tilbud med lærernes hverdag.  </a:t>
            </a:r>
          </a:p>
          <a:p>
            <a:r>
              <a:rPr lang="da-DK" sz="1600" dirty="0" smtClean="0">
                <a:latin typeface="Calibri" pitchFamily="34" charset="0"/>
              </a:rPr>
              <a:t>Der er et stor ønske om en tættere dialog mellem museer og skoler. </a:t>
            </a:r>
          </a:p>
          <a:p>
            <a:r>
              <a:rPr lang="da-DK" sz="1600" dirty="0" smtClean="0">
                <a:latin typeface="Calibri" pitchFamily="34" charset="0"/>
              </a:rPr>
              <a:t>Mulighed for efteruddannelse af fagligt kompetente folk. </a:t>
            </a:r>
          </a:p>
          <a:p>
            <a:pPr>
              <a:buNone/>
            </a:pPr>
            <a:endParaRPr lang="da-DK" sz="800" dirty="0" smtClean="0">
              <a:latin typeface="Calibri" pitchFamily="34" charset="0"/>
            </a:endParaRPr>
          </a:p>
          <a:p>
            <a:pPr>
              <a:buNone/>
            </a:pPr>
            <a:r>
              <a:rPr lang="da-DK" sz="1600" b="1" dirty="0" smtClean="0">
                <a:latin typeface="Calibri" pitchFamily="34" charset="0"/>
              </a:rPr>
              <a:t>Ulemper</a:t>
            </a:r>
          </a:p>
          <a:p>
            <a:r>
              <a:rPr lang="da-DK" sz="1600" dirty="0" smtClean="0">
                <a:latin typeface="Calibri" pitchFamily="34" charset="0"/>
              </a:rPr>
              <a:t>Lærerne som knyttes tættere til museerne skal kompenseres. </a:t>
            </a: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 1 -  Ambassadør for museerne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30"/>
          <p:cNvSpPr>
            <a:spLocks noGrp="1" noChangeArrowheads="1"/>
          </p:cNvSpPr>
          <p:nvPr>
            <p:ph type="body" idx="1"/>
          </p:nvPr>
        </p:nvSpPr>
        <p:spPr>
          <a:xfrm>
            <a:off x="4648200" y="2057400"/>
            <a:ext cx="4195762" cy="2690812"/>
          </a:xfrm>
          <a:solidFill>
            <a:schemeClr val="bg1"/>
          </a:solidFill>
        </p:spPr>
        <p:txBody>
          <a:bodyPr/>
          <a:lstStyle/>
          <a:p>
            <a:pPr algn="just" eaLnBrk="1" hangingPunct="1">
              <a:buFont typeface="Verdana" charset="0"/>
              <a:buNone/>
              <a:defRPr/>
            </a:pPr>
            <a:r>
              <a:rPr lang="da-DK" sz="1600" b="1" dirty="0" smtClean="0">
                <a:solidFill>
                  <a:srgbClr val="C00000"/>
                </a:solidFill>
                <a:latin typeface="Calibri"/>
                <a:cs typeface="Calibri"/>
              </a:rPr>
              <a:t>Eksempler</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Museerne viser eksempler på levende formidling.</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Museerne får fornemmelse af lærernes ønsker og gode inputs til undervisningstilbud. </a:t>
            </a:r>
          </a:p>
          <a:p>
            <a:pPr marL="0" indent="0" algn="just" eaLnBrk="1" hangingPunct="1">
              <a:buFont typeface="Verdana" charset="0"/>
              <a:buNone/>
              <a:defRPr/>
            </a:pPr>
            <a:endParaRPr lang="da-DK" sz="1600" dirty="0" smtClean="0">
              <a:latin typeface="Calibri"/>
              <a:cs typeface="Calibri"/>
            </a:endParaRPr>
          </a:p>
        </p:txBody>
      </p:sp>
      <p:sp>
        <p:nvSpPr>
          <p:cNvPr id="14342" name="Rectangle 130"/>
          <p:cNvSpPr txBox="1">
            <a:spLocks noChangeArrowheads="1"/>
          </p:cNvSpPr>
          <p:nvPr/>
        </p:nvSpPr>
        <p:spPr bwMode="auto">
          <a:xfrm>
            <a:off x="304800" y="2057400"/>
            <a:ext cx="4286250" cy="1928812"/>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rgbClr val="BF1E2D"/>
              </a:buClr>
              <a:buFont typeface="Verdana" charset="0"/>
              <a:buNone/>
            </a:pPr>
            <a:r>
              <a:rPr lang="da-DK" sz="1600" b="1" dirty="0">
                <a:solidFill>
                  <a:srgbClr val="C00000"/>
                </a:solidFill>
                <a:latin typeface="Calibri"/>
                <a:cs typeface="Calibri"/>
              </a:rPr>
              <a:t>Idé</a:t>
            </a:r>
          </a:p>
          <a:p>
            <a:pPr marL="342900" indent="-342900" algn="just">
              <a:spcBef>
                <a:spcPct val="20000"/>
              </a:spcBef>
              <a:buClr>
                <a:srgbClr val="BF1E2D"/>
              </a:buClr>
              <a:buFont typeface="Verdana" charset="0"/>
              <a:buNone/>
            </a:pPr>
            <a:r>
              <a:rPr lang="da-DK" sz="1600" dirty="0">
                <a:solidFill>
                  <a:srgbClr val="5F5F5F"/>
                </a:solidFill>
                <a:latin typeface="Calibri"/>
                <a:cs typeface="Calibri"/>
              </a:rPr>
              <a:t>Formidlere fra museerne kommer ud på landets lærerværelser for at fortælle om museerne og deres tilbud </a:t>
            </a:r>
            <a:r>
              <a:rPr lang="da-DK" sz="1600" dirty="0" err="1">
                <a:solidFill>
                  <a:srgbClr val="5F5F5F"/>
                </a:solidFill>
                <a:latin typeface="Calibri"/>
                <a:cs typeface="Calibri"/>
              </a:rPr>
              <a:t>ifht</a:t>
            </a:r>
            <a:r>
              <a:rPr lang="da-DK" sz="1600" dirty="0">
                <a:solidFill>
                  <a:srgbClr val="5F5F5F"/>
                </a:solidFill>
                <a:latin typeface="Calibri"/>
                <a:cs typeface="Calibri"/>
              </a:rPr>
              <a:t>. skolernes undervisning. </a:t>
            </a: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p:txBody>
      </p:sp>
      <p:pic>
        <p:nvPicPr>
          <p:cNvPr id="16389" name="Picture 5"/>
          <p:cNvPicPr>
            <a:picLocks noChangeAspect="1"/>
          </p:cNvPicPr>
          <p:nvPr/>
        </p:nvPicPr>
        <p:blipFill>
          <a:blip r:embed="rId3" cstate="print"/>
          <a:srcRect/>
          <a:stretch>
            <a:fillRect/>
          </a:stretch>
        </p:blipFill>
        <p:spPr bwMode="auto">
          <a:xfrm>
            <a:off x="838200" y="4191000"/>
            <a:ext cx="2540000" cy="1143000"/>
          </a:xfrm>
          <a:prstGeom prst="rect">
            <a:avLst/>
          </a:prstGeom>
          <a:noFill/>
          <a:ln w="9525">
            <a:noFill/>
            <a:miter lim="800000"/>
            <a:headEnd/>
            <a:tailEnd/>
          </a:ln>
        </p:spPr>
      </p:pic>
      <p:sp>
        <p:nvSpPr>
          <p:cNvPr id="6" name="Rectangle 2"/>
          <p:cNvSpPr txBox="1">
            <a:spLocks noChangeArrowheads="1"/>
          </p:cNvSpPr>
          <p:nvPr/>
        </p:nvSpPr>
        <p:spPr bwMode="auto">
          <a:xfrm>
            <a:off x="318780" y="1500174"/>
            <a:ext cx="842968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2400" b="0" i="0" u="none" strike="noStrike" kern="0" cap="none" spc="0" normalizeH="0" baseline="0" noProof="0" dirty="0" smtClean="0">
                <a:ln>
                  <a:noFill/>
                </a:ln>
                <a:solidFill>
                  <a:srgbClr val="5F5F5F"/>
                </a:solidFill>
                <a:effectLst/>
                <a:uLnTx/>
                <a:uFillTx/>
                <a:latin typeface="Calibri"/>
                <a:ea typeface="ＭＳ Ｐゴシック" charset="-128"/>
                <a:cs typeface="Calibri"/>
              </a:rPr>
              <a:t>Idé 2 -  </a:t>
            </a:r>
            <a:r>
              <a:rPr lang="da-DK" kern="0" dirty="0" smtClean="0">
                <a:solidFill>
                  <a:srgbClr val="5F5F5F"/>
                </a:solidFill>
                <a:latin typeface="Calibri"/>
                <a:cs typeface="Calibri"/>
              </a:rPr>
              <a:t>M</a:t>
            </a:r>
            <a:r>
              <a:rPr kumimoji="0" lang="da-DK" sz="2400" b="0" i="0" u="none" strike="noStrike" kern="0" cap="none" spc="0" normalizeH="0" baseline="0" noProof="0" dirty="0" smtClean="0">
                <a:ln>
                  <a:noFill/>
                </a:ln>
                <a:solidFill>
                  <a:srgbClr val="5F5F5F"/>
                </a:solidFill>
                <a:effectLst/>
                <a:uLnTx/>
                <a:uFillTx/>
                <a:latin typeface="Calibri"/>
                <a:ea typeface="ＭＳ Ｐゴシック" charset="-128"/>
                <a:cs typeface="Calibri"/>
              </a:rPr>
              <a:t>useernes rejsehold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Modtagelse blandt lærerne</a:t>
            </a:r>
          </a:p>
          <a:p>
            <a:r>
              <a:rPr lang="da-DK" sz="1600" dirty="0" smtClean="0">
                <a:latin typeface="Calibri" pitchFamily="34" charset="0"/>
              </a:rPr>
              <a:t>Blandet modtagelse. For de flestes vedkommende vil det ikke nedbryde nogen barrierer. </a:t>
            </a:r>
          </a:p>
          <a:p>
            <a:endParaRPr lang="da-DK" sz="1600" dirty="0" smtClean="0">
              <a:latin typeface="Calibri" pitchFamily="34" charset="0"/>
            </a:endParaRPr>
          </a:p>
          <a:p>
            <a:pPr>
              <a:buNone/>
            </a:pPr>
            <a:r>
              <a:rPr lang="da-DK" sz="1600" b="1" dirty="0" smtClean="0">
                <a:latin typeface="Calibri" pitchFamily="34" charset="0"/>
              </a:rPr>
              <a:t>Fordele ved ideen</a:t>
            </a:r>
          </a:p>
          <a:p>
            <a:r>
              <a:rPr lang="da-DK" sz="1600" dirty="0" smtClean="0">
                <a:latin typeface="Calibri" pitchFamily="34" charset="0"/>
              </a:rPr>
              <a:t>Museerne får reklameret for deres produkter, men indsatsen står ikke mål med anstrengelserne, vurderer de fleste lærere. </a:t>
            </a:r>
          </a:p>
          <a:p>
            <a:r>
              <a:rPr lang="da-DK" sz="1600" dirty="0" smtClean="0">
                <a:latin typeface="Calibri" pitchFamily="34" charset="0"/>
              </a:rPr>
              <a:t>Rejseholdet bør besøge klasserne, ikke lærerværelset.</a:t>
            </a:r>
          </a:p>
          <a:p>
            <a:r>
              <a:rPr lang="da-DK" sz="1600" dirty="0" smtClean="0">
                <a:latin typeface="Calibri" pitchFamily="34" charset="0"/>
              </a:rPr>
              <a:t>Flere har erfaringer med </a:t>
            </a:r>
            <a:r>
              <a:rPr lang="da-DK" sz="1600" i="1" dirty="0" smtClean="0">
                <a:latin typeface="Calibri" pitchFamily="34" charset="0"/>
              </a:rPr>
              <a:t>Cirkus Naturligvis, </a:t>
            </a:r>
            <a:r>
              <a:rPr lang="da-DK" sz="1600" dirty="0" smtClean="0">
                <a:latin typeface="Calibri" pitchFamily="34" charset="0"/>
              </a:rPr>
              <a:t>som leverer god naturvidenskabelig inspiration på skolerne. </a:t>
            </a:r>
            <a:endParaRPr lang="da-DK" sz="1600" i="1" dirty="0" smtClean="0">
              <a:latin typeface="Calibri" pitchFamily="34" charset="0"/>
            </a:endParaRPr>
          </a:p>
          <a:p>
            <a:pPr>
              <a:buNone/>
            </a:pPr>
            <a:endParaRPr lang="da-DK" sz="1600" dirty="0" smtClean="0">
              <a:latin typeface="Calibri" pitchFamily="34" charset="0"/>
            </a:endParaRPr>
          </a:p>
          <a:p>
            <a:pPr>
              <a:buNone/>
            </a:pPr>
            <a:r>
              <a:rPr lang="da-DK" sz="1600" b="1" dirty="0" smtClean="0">
                <a:latin typeface="Calibri" pitchFamily="34" charset="0"/>
              </a:rPr>
              <a:t>Ulemper</a:t>
            </a:r>
          </a:p>
          <a:p>
            <a:r>
              <a:rPr lang="da-DK" sz="1600" dirty="0" smtClean="0">
                <a:latin typeface="Calibri" pitchFamily="34" charset="0"/>
              </a:rPr>
              <a:t>Museernes formidling skal opleves på museerne. Unikt rum, og unikke genstande.  </a:t>
            </a:r>
          </a:p>
          <a:p>
            <a:endParaRPr lang="da-DK" sz="1600" dirty="0" smtClean="0">
              <a:latin typeface="Calibri" pitchFamily="34" charset="0"/>
            </a:endParaRP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a:t>
            </a:r>
            <a:r>
              <a:rPr lang="da-DK" sz="2400" b="0" dirty="0" smtClean="0">
                <a:solidFill>
                  <a:srgbClr val="5F5F5F"/>
                </a:solidFill>
                <a:latin typeface="Calibri"/>
                <a:cs typeface="Calibri"/>
              </a:rPr>
              <a:t> 2 </a:t>
            </a:r>
            <a:r>
              <a:rPr lang="da-DK" sz="2400" b="0" dirty="0">
                <a:solidFill>
                  <a:srgbClr val="5F5F5F"/>
                </a:solidFill>
                <a:latin typeface="Calibri"/>
                <a:cs typeface="Calibri"/>
              </a:rPr>
              <a:t>- </a:t>
            </a:r>
            <a:r>
              <a:rPr lang="da-DK" sz="2400" b="0" dirty="0" smtClean="0">
                <a:solidFill>
                  <a:srgbClr val="5F5F5F"/>
                </a:solidFill>
                <a:latin typeface="Calibri"/>
                <a:cs typeface="Calibri"/>
              </a:rPr>
              <a:t> Museernes rejsehold</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30"/>
          <p:cNvSpPr>
            <a:spLocks noGrp="1" noChangeArrowheads="1"/>
          </p:cNvSpPr>
          <p:nvPr>
            <p:ph type="body" idx="1"/>
          </p:nvPr>
        </p:nvSpPr>
        <p:spPr>
          <a:xfrm>
            <a:off x="4648200" y="2057400"/>
            <a:ext cx="4195762" cy="2690812"/>
          </a:xfrm>
          <a:solidFill>
            <a:schemeClr val="bg1"/>
          </a:solidFill>
        </p:spPr>
        <p:txBody>
          <a:bodyPr/>
          <a:lstStyle/>
          <a:p>
            <a:pPr algn="just" eaLnBrk="1" hangingPunct="1">
              <a:buFont typeface="Verdana" charset="0"/>
              <a:buNone/>
              <a:defRPr/>
            </a:pPr>
            <a:r>
              <a:rPr lang="da-DK" sz="1600" b="1" dirty="0" smtClean="0">
                <a:solidFill>
                  <a:srgbClr val="C00000"/>
                </a:solidFill>
                <a:latin typeface="Calibri"/>
                <a:cs typeface="Calibri"/>
              </a:rPr>
              <a:t>Eksempler</a:t>
            </a:r>
          </a:p>
          <a:p>
            <a:pPr marL="0" indent="0" algn="just" eaLnBrk="1" hangingPunct="1">
              <a:buFont typeface="Verdana" charset="0"/>
              <a:buNone/>
              <a:defRPr/>
            </a:pPr>
            <a:r>
              <a:rPr lang="da-DK" sz="1600" dirty="0" smtClean="0">
                <a:latin typeface="Calibri"/>
                <a:cs typeface="Calibri"/>
              </a:rPr>
              <a:t>Lærerne kan kommentere de enkelte tilbud på en hjemmeside. Alle kan se, hvorfor tilbuddet er anbefalet, eller det modsatte.</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Lærerne kan diskutere nuværende tilbud, og muligheder for fremtiden. </a:t>
            </a:r>
          </a:p>
          <a:p>
            <a:pPr marL="0" indent="0" algn="just" eaLnBrk="1" hangingPunct="1">
              <a:buFont typeface="Verdana" charset="0"/>
              <a:buNone/>
              <a:defRPr/>
            </a:pPr>
            <a:endParaRPr lang="da-DK" sz="1600" dirty="0" smtClean="0">
              <a:latin typeface="Calibri"/>
              <a:cs typeface="Calibri"/>
            </a:endParaRPr>
          </a:p>
        </p:txBody>
      </p:sp>
      <p:sp>
        <p:nvSpPr>
          <p:cNvPr id="14342" name="Rectangle 130"/>
          <p:cNvSpPr txBox="1">
            <a:spLocks noChangeArrowheads="1"/>
          </p:cNvSpPr>
          <p:nvPr/>
        </p:nvSpPr>
        <p:spPr bwMode="auto">
          <a:xfrm>
            <a:off x="228600" y="2057400"/>
            <a:ext cx="4286250" cy="1928812"/>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rgbClr val="BF1E2D"/>
              </a:buClr>
              <a:buFont typeface="Verdana" charset="0"/>
              <a:buNone/>
            </a:pPr>
            <a:r>
              <a:rPr lang="da-DK" sz="1600" b="1" dirty="0">
                <a:solidFill>
                  <a:srgbClr val="C00000"/>
                </a:solidFill>
                <a:latin typeface="Calibri"/>
                <a:cs typeface="Calibri"/>
              </a:rPr>
              <a:t>Idé</a:t>
            </a:r>
          </a:p>
          <a:p>
            <a:pPr marL="342900" indent="-342900" algn="just">
              <a:spcBef>
                <a:spcPct val="20000"/>
              </a:spcBef>
              <a:buClr>
                <a:srgbClr val="BF1E2D"/>
              </a:buClr>
              <a:buFont typeface="Verdana" charset="0"/>
              <a:buNone/>
            </a:pPr>
            <a:r>
              <a:rPr lang="da-DK" sz="1600" dirty="0">
                <a:solidFill>
                  <a:srgbClr val="5F5F5F"/>
                </a:solidFill>
                <a:latin typeface="Calibri"/>
                <a:cs typeface="Calibri"/>
              </a:rPr>
              <a:t>Udvidede muligheder for at lærerne elektronisk (f.eks. via hjemmeside) kan anmelde og diskutere museernes tilbud.</a:t>
            </a: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a:p>
            <a:pPr marL="342900" indent="-342900" algn="just">
              <a:spcBef>
                <a:spcPct val="20000"/>
              </a:spcBef>
              <a:buClr>
                <a:srgbClr val="BF1E2D"/>
              </a:buClr>
              <a:buFont typeface="Verdana" charset="0"/>
              <a:buNone/>
            </a:pPr>
            <a:r>
              <a:rPr lang="da-DK" sz="1600" dirty="0">
                <a:solidFill>
                  <a:srgbClr val="5F5F5F"/>
                </a:solidFill>
                <a:latin typeface="Calibri"/>
                <a:cs typeface="Calibri"/>
              </a:rPr>
              <a:t>Hvad var godt, og hvorfor?</a:t>
            </a: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p:txBody>
      </p:sp>
      <p:pic>
        <p:nvPicPr>
          <p:cNvPr id="18437" name="Picture 6"/>
          <p:cNvPicPr>
            <a:picLocks noChangeAspect="1"/>
          </p:cNvPicPr>
          <p:nvPr/>
        </p:nvPicPr>
        <p:blipFill>
          <a:blip r:embed="rId3" cstate="print"/>
          <a:srcRect t="53543"/>
          <a:stretch>
            <a:fillRect/>
          </a:stretch>
        </p:blipFill>
        <p:spPr bwMode="auto">
          <a:xfrm>
            <a:off x="304800" y="4495800"/>
            <a:ext cx="4206920" cy="1465262"/>
          </a:xfrm>
          <a:prstGeom prst="rect">
            <a:avLst/>
          </a:prstGeom>
          <a:noFill/>
          <a:ln w="9525">
            <a:noFill/>
            <a:miter lim="800000"/>
            <a:headEnd/>
            <a:tailEnd/>
          </a:ln>
        </p:spPr>
      </p:pic>
      <p:sp>
        <p:nvSpPr>
          <p:cNvPr id="6" name="Rectangle 2"/>
          <p:cNvSpPr txBox="1">
            <a:spLocks noChangeArrowheads="1"/>
          </p:cNvSpPr>
          <p:nvPr/>
        </p:nvSpPr>
        <p:spPr bwMode="auto">
          <a:xfrm>
            <a:off x="318780" y="1500174"/>
            <a:ext cx="842968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2400" b="0" i="0" u="none" strike="noStrike" kern="0" cap="none" spc="0" normalizeH="0" baseline="0" noProof="0" dirty="0" smtClean="0">
                <a:ln>
                  <a:noFill/>
                </a:ln>
                <a:solidFill>
                  <a:srgbClr val="5F5F5F"/>
                </a:solidFill>
                <a:effectLst/>
                <a:uLnTx/>
                <a:uFillTx/>
                <a:latin typeface="Calibri"/>
                <a:ea typeface="ＭＳ Ｐゴシック" charset="-128"/>
                <a:cs typeface="Calibri"/>
              </a:rPr>
              <a:t>Idé 3 -  Lærer til lærer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Modtagelse blandt lærerne</a:t>
            </a:r>
          </a:p>
          <a:p>
            <a:r>
              <a:rPr lang="da-DK" sz="1600" dirty="0" smtClean="0">
                <a:latin typeface="Calibri" pitchFamily="34" charset="0"/>
              </a:rPr>
              <a:t>De færreste lærere forventer at bruge tiltaget. </a:t>
            </a:r>
          </a:p>
          <a:p>
            <a:r>
              <a:rPr lang="da-DK" sz="1600" dirty="0" smtClean="0">
                <a:latin typeface="Calibri" pitchFamily="34" charset="0"/>
              </a:rPr>
              <a:t>Det opleves ikke som et behov, at få anbefalet formidlingstilbud på museernes hjemmesider. </a:t>
            </a:r>
          </a:p>
          <a:p>
            <a:endParaRPr lang="da-DK" sz="1600" dirty="0" smtClean="0">
              <a:latin typeface="Calibri" pitchFamily="34" charset="0"/>
            </a:endParaRPr>
          </a:p>
          <a:p>
            <a:pPr>
              <a:buNone/>
            </a:pPr>
            <a:r>
              <a:rPr lang="da-DK" sz="1600" b="1" dirty="0" smtClean="0">
                <a:latin typeface="Calibri" pitchFamily="34" charset="0"/>
              </a:rPr>
              <a:t>Fordele ved ideen</a:t>
            </a:r>
          </a:p>
          <a:p>
            <a:r>
              <a:rPr lang="da-DK" sz="1600" dirty="0" smtClean="0">
                <a:latin typeface="Calibri" pitchFamily="34" charset="0"/>
              </a:rPr>
              <a:t>Fint at få andres vurderinger og erfaringer omkring et produkt, men hvis nettet skal bruges, bør det være de sider lærerne bruger i dag: Emu, </a:t>
            </a:r>
            <a:r>
              <a:rPr lang="da-DK" sz="1600" dirty="0" err="1" smtClean="0">
                <a:latin typeface="Calibri" pitchFamily="34" charset="0"/>
              </a:rPr>
              <a:t>skolekom</a:t>
            </a:r>
            <a:r>
              <a:rPr lang="da-DK" sz="1600" dirty="0" smtClean="0">
                <a:latin typeface="Calibri" pitchFamily="34" charset="0"/>
              </a:rPr>
              <a:t> og forskellige </a:t>
            </a:r>
            <a:r>
              <a:rPr lang="da-DK" sz="1600" dirty="0" err="1" smtClean="0">
                <a:latin typeface="Calibri" pitchFamily="34" charset="0"/>
              </a:rPr>
              <a:t>fagfora</a:t>
            </a:r>
            <a:r>
              <a:rPr lang="da-DK" sz="1600" dirty="0" smtClean="0">
                <a:latin typeface="Calibri" pitchFamily="34" charset="0"/>
              </a:rPr>
              <a:t>. </a:t>
            </a:r>
          </a:p>
          <a:p>
            <a:pPr>
              <a:buNone/>
            </a:pPr>
            <a:endParaRPr lang="da-DK" sz="1600" dirty="0" smtClean="0">
              <a:latin typeface="Calibri" pitchFamily="34" charset="0"/>
            </a:endParaRPr>
          </a:p>
          <a:p>
            <a:pPr>
              <a:buNone/>
            </a:pPr>
            <a:r>
              <a:rPr lang="da-DK" sz="1600" b="1" dirty="0" smtClean="0">
                <a:latin typeface="Calibri" pitchFamily="34" charset="0"/>
              </a:rPr>
              <a:t>Ulemper</a:t>
            </a:r>
          </a:p>
          <a:p>
            <a:r>
              <a:rPr lang="da-DK" sz="1600" dirty="0" smtClean="0">
                <a:latin typeface="Calibri" pitchFamily="34" charset="0"/>
              </a:rPr>
              <a:t>Museernes hjemmesider bruges til at indhente faktuel information, ikke til at debattere. </a:t>
            </a: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a:t>
            </a:r>
            <a:r>
              <a:rPr lang="da-DK" sz="2400" b="0" dirty="0" smtClean="0">
                <a:solidFill>
                  <a:srgbClr val="5F5F5F"/>
                </a:solidFill>
                <a:latin typeface="Calibri"/>
                <a:cs typeface="Calibri"/>
              </a:rPr>
              <a:t> 3 </a:t>
            </a:r>
            <a:r>
              <a:rPr lang="da-DK" sz="2400" b="0" dirty="0">
                <a:solidFill>
                  <a:srgbClr val="5F5F5F"/>
                </a:solidFill>
                <a:latin typeface="Calibri"/>
                <a:cs typeface="Calibri"/>
              </a:rPr>
              <a:t>- </a:t>
            </a:r>
            <a:r>
              <a:rPr lang="da-DK" sz="2400" b="0" dirty="0" smtClean="0">
                <a:solidFill>
                  <a:srgbClr val="5F5F5F"/>
                </a:solidFill>
                <a:latin typeface="Calibri"/>
                <a:cs typeface="Calibri"/>
              </a:rPr>
              <a:t> Lærer til lærer</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30"/>
          <p:cNvSpPr>
            <a:spLocks noGrp="1" noChangeArrowheads="1"/>
          </p:cNvSpPr>
          <p:nvPr>
            <p:ph type="body" idx="1"/>
          </p:nvPr>
        </p:nvSpPr>
        <p:spPr>
          <a:xfrm>
            <a:off x="4648200" y="2057400"/>
            <a:ext cx="4195762" cy="2690812"/>
          </a:xfrm>
          <a:solidFill>
            <a:schemeClr val="bg1"/>
          </a:solidFill>
        </p:spPr>
        <p:txBody>
          <a:bodyPr/>
          <a:lstStyle/>
          <a:p>
            <a:pPr algn="just" eaLnBrk="1" hangingPunct="1">
              <a:buFont typeface="Verdana" charset="0"/>
              <a:buNone/>
              <a:defRPr/>
            </a:pPr>
            <a:r>
              <a:rPr lang="da-DK" sz="1600" b="1" dirty="0" smtClean="0">
                <a:solidFill>
                  <a:srgbClr val="C00000"/>
                </a:solidFill>
                <a:latin typeface="Calibri"/>
                <a:cs typeface="Calibri"/>
              </a:rPr>
              <a:t>Eksempler</a:t>
            </a:r>
          </a:p>
          <a:p>
            <a:pPr marL="0" indent="0" algn="just" eaLnBrk="1" hangingPunct="1">
              <a:buFont typeface="Verdana" charset="0"/>
              <a:buNone/>
              <a:defRPr/>
            </a:pPr>
            <a:r>
              <a:rPr lang="da-DK" sz="1600" dirty="0" smtClean="0">
                <a:latin typeface="Calibri"/>
                <a:cs typeface="Calibri"/>
              </a:rPr>
              <a:t>”Det gyldne snit” – 8. klasse, matematik og billedkunst.</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”Danmarks guldalder” – 1.G historie og billedkunst. </a:t>
            </a:r>
          </a:p>
          <a:p>
            <a:pPr marL="0" indent="0" algn="just" eaLnBrk="1" hangingPunct="1">
              <a:buFont typeface="Verdana" charset="0"/>
              <a:buNone/>
              <a:defRPr/>
            </a:pPr>
            <a:endParaRPr lang="da-DK" sz="1600" dirty="0" smtClean="0">
              <a:latin typeface="Calibri"/>
              <a:cs typeface="Calibri"/>
            </a:endParaRPr>
          </a:p>
          <a:p>
            <a:pPr marL="0" indent="0" algn="just" eaLnBrk="1" hangingPunct="1">
              <a:buFont typeface="Verdana" charset="0"/>
              <a:buNone/>
              <a:defRPr/>
            </a:pPr>
            <a:r>
              <a:rPr lang="da-DK" sz="1600" dirty="0" smtClean="0">
                <a:latin typeface="Calibri"/>
                <a:cs typeface="Calibri"/>
              </a:rPr>
              <a:t>”Darwin” – 7. klasse biologi, religion og historie.   </a:t>
            </a:r>
          </a:p>
          <a:p>
            <a:pPr marL="0" indent="0" algn="just" eaLnBrk="1" hangingPunct="1">
              <a:buFont typeface="Verdana" charset="0"/>
              <a:buNone/>
              <a:defRPr/>
            </a:pPr>
            <a:endParaRPr lang="da-DK" sz="1600" dirty="0" smtClean="0">
              <a:latin typeface="Calibri"/>
              <a:cs typeface="Calibri"/>
            </a:endParaRPr>
          </a:p>
        </p:txBody>
      </p:sp>
      <p:sp>
        <p:nvSpPr>
          <p:cNvPr id="14342" name="Rectangle 130"/>
          <p:cNvSpPr txBox="1">
            <a:spLocks noChangeArrowheads="1"/>
          </p:cNvSpPr>
          <p:nvPr/>
        </p:nvSpPr>
        <p:spPr bwMode="auto">
          <a:xfrm>
            <a:off x="228600" y="2057400"/>
            <a:ext cx="4286250" cy="1928812"/>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rgbClr val="BF1E2D"/>
              </a:buClr>
              <a:buFont typeface="Verdana" charset="0"/>
              <a:buNone/>
            </a:pPr>
            <a:r>
              <a:rPr lang="da-DK" sz="1600" b="1" dirty="0">
                <a:solidFill>
                  <a:srgbClr val="C00000"/>
                </a:solidFill>
                <a:latin typeface="Calibri"/>
                <a:cs typeface="Calibri"/>
              </a:rPr>
              <a:t>Idé</a:t>
            </a:r>
          </a:p>
          <a:p>
            <a:pPr marL="342900" indent="-342900" algn="just">
              <a:spcBef>
                <a:spcPct val="20000"/>
              </a:spcBef>
              <a:buClr>
                <a:srgbClr val="BF1E2D"/>
              </a:buClr>
              <a:buFont typeface="Verdana" charset="0"/>
              <a:buNone/>
            </a:pPr>
            <a:r>
              <a:rPr lang="da-DK" sz="1600" dirty="0">
                <a:solidFill>
                  <a:srgbClr val="5F5F5F"/>
                </a:solidFill>
                <a:latin typeface="Calibri"/>
                <a:cs typeface="Calibri"/>
              </a:rPr>
              <a:t>Både før og efter besøget på museet kan man gå på nettet, og hente materiale, som er skræddersyet til undervisningen på forskellige niveauer og beregnet til forskellige fag. </a:t>
            </a: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a:p>
            <a:pPr marL="342900" indent="-342900" algn="just">
              <a:spcBef>
                <a:spcPct val="20000"/>
              </a:spcBef>
              <a:buClr>
                <a:srgbClr val="BF1E2D"/>
              </a:buClr>
              <a:buFont typeface="Verdana" charset="0"/>
              <a:buNone/>
            </a:pPr>
            <a:endParaRPr lang="da-DK" sz="1600" dirty="0">
              <a:solidFill>
                <a:srgbClr val="5F5F5F"/>
              </a:solidFill>
              <a:latin typeface="Calibri"/>
              <a:cs typeface="Calibri"/>
            </a:endParaRPr>
          </a:p>
        </p:txBody>
      </p:sp>
      <p:pic>
        <p:nvPicPr>
          <p:cNvPr id="20485" name="Picture 5"/>
          <p:cNvPicPr>
            <a:picLocks noChangeAspect="1"/>
          </p:cNvPicPr>
          <p:nvPr/>
        </p:nvPicPr>
        <p:blipFill>
          <a:blip r:embed="rId3" cstate="print"/>
          <a:srcRect t="23131" b="29440"/>
          <a:stretch>
            <a:fillRect/>
          </a:stretch>
        </p:blipFill>
        <p:spPr bwMode="auto">
          <a:xfrm>
            <a:off x="0" y="4038600"/>
            <a:ext cx="4064000" cy="2030413"/>
          </a:xfrm>
          <a:prstGeom prst="rect">
            <a:avLst/>
          </a:prstGeom>
          <a:noFill/>
          <a:ln w="9525">
            <a:noFill/>
            <a:miter lim="800000"/>
            <a:headEnd/>
            <a:tailEnd/>
          </a:ln>
        </p:spPr>
      </p:pic>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a:t>
            </a:r>
            <a:r>
              <a:rPr lang="da-DK" sz="2400" b="0" dirty="0" smtClean="0">
                <a:solidFill>
                  <a:srgbClr val="5F5F5F"/>
                </a:solidFill>
                <a:latin typeface="Calibri"/>
                <a:cs typeface="Calibri"/>
              </a:rPr>
              <a:t> 4 </a:t>
            </a:r>
            <a:r>
              <a:rPr lang="da-DK" sz="2400" b="0" dirty="0">
                <a:solidFill>
                  <a:srgbClr val="5F5F5F"/>
                </a:solidFill>
                <a:latin typeface="Calibri"/>
                <a:cs typeface="Calibri"/>
              </a:rPr>
              <a:t>- </a:t>
            </a:r>
            <a:r>
              <a:rPr lang="da-DK" sz="2400" b="0" dirty="0" smtClean="0">
                <a:solidFill>
                  <a:srgbClr val="5F5F5F"/>
                </a:solidFill>
                <a:latin typeface="Calibri"/>
                <a:cs typeface="Calibri"/>
              </a:rPr>
              <a:t> </a:t>
            </a:r>
            <a:r>
              <a:rPr lang="da-DK" sz="2400" b="0" dirty="0" err="1" smtClean="0">
                <a:solidFill>
                  <a:srgbClr val="5F5F5F"/>
                </a:solidFill>
                <a:latin typeface="Calibri"/>
                <a:cs typeface="Calibri"/>
              </a:rPr>
              <a:t>Netarkiv</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Modtagelse blandt lærerne</a:t>
            </a:r>
          </a:p>
          <a:p>
            <a:r>
              <a:rPr lang="da-DK" sz="1600" dirty="0" smtClean="0">
                <a:latin typeface="Calibri" pitchFamily="34" charset="0"/>
              </a:rPr>
              <a:t>Positiv modtagelse, hvis materialet er relevant, og praktisk anvendeligt i undervisningen. </a:t>
            </a:r>
          </a:p>
          <a:p>
            <a:r>
              <a:rPr lang="da-DK" sz="1600" dirty="0" smtClean="0">
                <a:latin typeface="Calibri" pitchFamily="34" charset="0"/>
              </a:rPr>
              <a:t>Det er et ønske at temaerne, og udformningen af materialet (ordlyd mm.) matcher lærerplaner mm.  </a:t>
            </a:r>
          </a:p>
          <a:p>
            <a:pPr>
              <a:buNone/>
            </a:pPr>
            <a:endParaRPr lang="da-DK" sz="1600" dirty="0" smtClean="0">
              <a:latin typeface="Calibri" pitchFamily="34" charset="0"/>
            </a:endParaRPr>
          </a:p>
          <a:p>
            <a:pPr>
              <a:buNone/>
            </a:pPr>
            <a:r>
              <a:rPr lang="da-DK" sz="1600" b="1" dirty="0" smtClean="0">
                <a:latin typeface="Calibri" pitchFamily="34" charset="0"/>
              </a:rPr>
              <a:t>Fordele ved ideen</a:t>
            </a:r>
          </a:p>
          <a:p>
            <a:r>
              <a:rPr lang="da-DK" sz="1600" dirty="0" smtClean="0">
                <a:latin typeface="Calibri" pitchFamily="34" charset="0"/>
              </a:rPr>
              <a:t>Lærerne indrømmer gerne, at de er glade for at slippe let om ved tingene. Materiale som kan bruges i undervisningen modtages med kyshånd.</a:t>
            </a:r>
          </a:p>
          <a:p>
            <a:r>
              <a:rPr lang="da-DK" sz="1600" dirty="0" smtClean="0">
                <a:latin typeface="Calibri" pitchFamily="34" charset="0"/>
              </a:rPr>
              <a:t>Kan måske åbne lærernes øjne for at museerne kan tilbyde noget på tværs af fagene.  </a:t>
            </a:r>
          </a:p>
          <a:p>
            <a:endParaRPr lang="da-DK" sz="1600" dirty="0" smtClean="0">
              <a:latin typeface="Calibri" pitchFamily="34" charset="0"/>
            </a:endParaRPr>
          </a:p>
          <a:p>
            <a:pPr>
              <a:buNone/>
            </a:pPr>
            <a:endParaRPr lang="da-DK" sz="1600" dirty="0" smtClean="0">
              <a:latin typeface="Calibri" pitchFamily="34" charset="0"/>
            </a:endParaRPr>
          </a:p>
          <a:p>
            <a:pPr>
              <a:buNone/>
            </a:pPr>
            <a:r>
              <a:rPr lang="da-DK" sz="1600" b="1" dirty="0" smtClean="0">
                <a:latin typeface="Calibri" pitchFamily="34" charset="0"/>
              </a:rPr>
              <a:t>Ulemper</a:t>
            </a:r>
          </a:p>
          <a:p>
            <a:r>
              <a:rPr lang="da-DK" sz="1600" dirty="0" smtClean="0">
                <a:latin typeface="Calibri" pitchFamily="34" charset="0"/>
              </a:rPr>
              <a:t>Svært at vænne lærerne til at bruge nye sites </a:t>
            </a:r>
            <a:r>
              <a:rPr lang="da-DK" sz="1600" dirty="0" err="1" smtClean="0">
                <a:latin typeface="Calibri" pitchFamily="34" charset="0"/>
              </a:rPr>
              <a:t>ifbm</a:t>
            </a:r>
            <a:r>
              <a:rPr lang="da-DK" sz="1600" dirty="0" smtClean="0">
                <a:latin typeface="Calibri" pitchFamily="34" charset="0"/>
              </a:rPr>
              <a:t>. undervisning. Samarbejde med eksisterende sites?</a:t>
            </a:r>
          </a:p>
          <a:p>
            <a:endParaRPr lang="da-DK" sz="1600" dirty="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a:t>
            </a:r>
            <a:r>
              <a:rPr lang="da-DK" sz="2400" b="0" dirty="0" smtClean="0">
                <a:solidFill>
                  <a:srgbClr val="5F5F5F"/>
                </a:solidFill>
                <a:latin typeface="Calibri"/>
                <a:cs typeface="Calibri"/>
              </a:rPr>
              <a:t> 4 </a:t>
            </a:r>
            <a:r>
              <a:rPr lang="da-DK" sz="2400" b="0" dirty="0">
                <a:solidFill>
                  <a:srgbClr val="5F5F5F"/>
                </a:solidFill>
                <a:latin typeface="Calibri"/>
                <a:cs typeface="Calibri"/>
              </a:rPr>
              <a:t>- </a:t>
            </a:r>
            <a:r>
              <a:rPr lang="da-DK" sz="2400" b="0" dirty="0" smtClean="0">
                <a:solidFill>
                  <a:srgbClr val="5F5F5F"/>
                </a:solidFill>
                <a:latin typeface="Calibri"/>
                <a:cs typeface="Calibri"/>
              </a:rPr>
              <a:t> </a:t>
            </a:r>
            <a:r>
              <a:rPr lang="da-DK" sz="2400" b="0" dirty="0" err="1" smtClean="0">
                <a:solidFill>
                  <a:srgbClr val="5F5F5F"/>
                </a:solidFill>
                <a:latin typeface="Calibri"/>
                <a:cs typeface="Calibri"/>
              </a:rPr>
              <a:t>Netarkiv</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30"/>
          <p:cNvSpPr>
            <a:spLocks noGrp="1" noChangeArrowheads="1"/>
          </p:cNvSpPr>
          <p:nvPr>
            <p:ph type="body" idx="1"/>
          </p:nvPr>
        </p:nvSpPr>
        <p:spPr>
          <a:xfrm>
            <a:off x="4648200" y="1981200"/>
            <a:ext cx="4195762" cy="2690812"/>
          </a:xfrm>
          <a:solidFill>
            <a:schemeClr val="bg1"/>
          </a:solidFill>
        </p:spPr>
        <p:txBody>
          <a:bodyPr/>
          <a:lstStyle/>
          <a:p>
            <a:pPr algn="just" eaLnBrk="1" hangingPunct="1">
              <a:buFont typeface="Verdana" charset="0"/>
              <a:buNone/>
              <a:defRPr/>
            </a:pPr>
            <a:r>
              <a:rPr lang="da-DK" sz="1400" b="1" dirty="0" smtClean="0">
                <a:solidFill>
                  <a:srgbClr val="C00000"/>
                </a:solidFill>
              </a:rPr>
              <a:t>Eksempler</a:t>
            </a:r>
          </a:p>
          <a:p>
            <a:pPr marL="0" indent="0" algn="just" eaLnBrk="1" hangingPunct="1">
              <a:buFont typeface="Verdana" charset="0"/>
              <a:buNone/>
              <a:defRPr/>
            </a:pPr>
            <a:endParaRPr lang="da-DK" sz="1400" dirty="0" smtClean="0"/>
          </a:p>
          <a:p>
            <a:pPr marL="0" indent="0" algn="just" eaLnBrk="1" hangingPunct="1">
              <a:buFont typeface="Verdana" charset="0"/>
              <a:buNone/>
              <a:defRPr/>
            </a:pPr>
            <a:r>
              <a:rPr lang="da-DK" sz="1400" dirty="0" smtClean="0"/>
              <a:t>Øget mulighed for at hente materiale på nettet.</a:t>
            </a:r>
          </a:p>
          <a:p>
            <a:pPr marL="0" indent="0" algn="just" eaLnBrk="1" hangingPunct="1">
              <a:buFont typeface="Verdana" charset="0"/>
              <a:buNone/>
              <a:defRPr/>
            </a:pPr>
            <a:endParaRPr lang="da-DK" sz="1400" dirty="0" smtClean="0"/>
          </a:p>
          <a:p>
            <a:pPr marL="0" indent="0" algn="just" eaLnBrk="1" hangingPunct="1">
              <a:buFont typeface="Verdana" charset="0"/>
              <a:buNone/>
              <a:defRPr/>
            </a:pPr>
            <a:r>
              <a:rPr lang="da-DK" sz="1400" dirty="0" smtClean="0"/>
              <a:t>Detaljeret forløbsmateriale til før og efter besøget. </a:t>
            </a:r>
          </a:p>
          <a:p>
            <a:pPr marL="0" indent="0" algn="just" eaLnBrk="1" hangingPunct="1">
              <a:buFont typeface="Verdana" charset="0"/>
              <a:buNone/>
              <a:defRPr/>
            </a:pPr>
            <a:endParaRPr lang="da-DK" sz="1400" dirty="0" smtClean="0"/>
          </a:p>
          <a:p>
            <a:pPr marL="0" indent="0" algn="just" eaLnBrk="1" hangingPunct="1">
              <a:buFont typeface="Verdana" charset="0"/>
              <a:buNone/>
              <a:defRPr/>
            </a:pPr>
            <a:r>
              <a:rPr lang="da-DK" sz="1400" dirty="0" smtClean="0"/>
              <a:t>Praktisk guide til et vellykket besøg på museet. </a:t>
            </a:r>
          </a:p>
          <a:p>
            <a:pPr marL="0" indent="0" algn="just" eaLnBrk="1" hangingPunct="1">
              <a:buFont typeface="Verdana" charset="0"/>
              <a:buNone/>
              <a:defRPr/>
            </a:pPr>
            <a:endParaRPr lang="da-DK" sz="1400" dirty="0" smtClean="0"/>
          </a:p>
        </p:txBody>
      </p:sp>
      <p:sp>
        <p:nvSpPr>
          <p:cNvPr id="14342" name="Rectangle 130"/>
          <p:cNvSpPr txBox="1">
            <a:spLocks noChangeArrowheads="1"/>
          </p:cNvSpPr>
          <p:nvPr/>
        </p:nvSpPr>
        <p:spPr bwMode="auto">
          <a:xfrm>
            <a:off x="228600" y="1981200"/>
            <a:ext cx="4286250" cy="1928812"/>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rgbClr val="BF1E2D"/>
              </a:buClr>
              <a:buFont typeface="Verdana" charset="0"/>
              <a:buNone/>
            </a:pPr>
            <a:r>
              <a:rPr lang="da-DK" sz="1400" b="1" dirty="0">
                <a:solidFill>
                  <a:srgbClr val="C00000"/>
                </a:solidFill>
                <a:latin typeface="Verdana" charset="0"/>
              </a:rPr>
              <a:t>Idé</a:t>
            </a:r>
          </a:p>
          <a:p>
            <a:pPr marL="342900" indent="-342900" algn="just">
              <a:spcBef>
                <a:spcPct val="20000"/>
              </a:spcBef>
              <a:buClr>
                <a:srgbClr val="BF1E2D"/>
              </a:buClr>
              <a:buFont typeface="Verdana" charset="0"/>
              <a:buNone/>
            </a:pPr>
            <a:r>
              <a:rPr lang="da-DK" sz="1400" dirty="0">
                <a:solidFill>
                  <a:srgbClr val="5F5F5F"/>
                </a:solidFill>
                <a:latin typeface="Verdana" charset="0"/>
              </a:rPr>
              <a:t>For skoler, som ikke ønsker at tilknytte en formidler/forløb til deres museumsbesøg.</a:t>
            </a:r>
          </a:p>
          <a:p>
            <a:pPr marL="342900" indent="-342900" algn="just">
              <a:spcBef>
                <a:spcPct val="20000"/>
              </a:spcBef>
              <a:buClr>
                <a:srgbClr val="BF1E2D"/>
              </a:buClr>
              <a:buFont typeface="Verdana" charset="0"/>
              <a:buNone/>
            </a:pPr>
            <a:endParaRPr lang="da-DK" sz="1400" dirty="0">
              <a:solidFill>
                <a:srgbClr val="5F5F5F"/>
              </a:solidFill>
              <a:latin typeface="Verdana" charset="0"/>
            </a:endParaRPr>
          </a:p>
          <a:p>
            <a:pPr marL="342900" indent="-342900" algn="just">
              <a:spcBef>
                <a:spcPct val="20000"/>
              </a:spcBef>
              <a:buClr>
                <a:srgbClr val="BF1E2D"/>
              </a:buClr>
              <a:buFont typeface="Verdana" charset="0"/>
              <a:buNone/>
            </a:pPr>
            <a:r>
              <a:rPr lang="da-DK" sz="1400" dirty="0">
                <a:solidFill>
                  <a:srgbClr val="5F5F5F"/>
                </a:solidFill>
                <a:latin typeface="Verdana" charset="0"/>
              </a:rPr>
              <a:t>Klasserne besøger museerne på egen hånd. </a:t>
            </a:r>
          </a:p>
          <a:p>
            <a:pPr marL="342900" indent="-342900" algn="just">
              <a:spcBef>
                <a:spcPct val="20000"/>
              </a:spcBef>
              <a:buClr>
                <a:srgbClr val="BF1E2D"/>
              </a:buClr>
              <a:buFont typeface="Verdana" charset="0"/>
              <a:buNone/>
            </a:pPr>
            <a:endParaRPr lang="da-DK" sz="1400" dirty="0">
              <a:solidFill>
                <a:srgbClr val="5F5F5F"/>
              </a:solidFill>
              <a:latin typeface="Verdana" charset="0"/>
            </a:endParaRPr>
          </a:p>
          <a:p>
            <a:pPr marL="342900" indent="-342900" algn="just">
              <a:spcBef>
                <a:spcPct val="20000"/>
              </a:spcBef>
              <a:buClr>
                <a:srgbClr val="BF1E2D"/>
              </a:buClr>
              <a:buFont typeface="Verdana" charset="0"/>
              <a:buNone/>
            </a:pPr>
            <a:endParaRPr lang="da-DK" sz="1400" dirty="0">
              <a:solidFill>
                <a:srgbClr val="5F5F5F"/>
              </a:solidFill>
              <a:latin typeface="Verdana" charset="0"/>
            </a:endParaRPr>
          </a:p>
        </p:txBody>
      </p:sp>
      <p:pic>
        <p:nvPicPr>
          <p:cNvPr id="22533" name="Picture 6"/>
          <p:cNvPicPr>
            <a:picLocks noChangeAspect="1"/>
          </p:cNvPicPr>
          <p:nvPr/>
        </p:nvPicPr>
        <p:blipFill>
          <a:blip r:embed="rId3" cstate="print"/>
          <a:srcRect t="34547" b="34547"/>
          <a:stretch>
            <a:fillRect/>
          </a:stretch>
        </p:blipFill>
        <p:spPr bwMode="auto">
          <a:xfrm>
            <a:off x="0" y="4114800"/>
            <a:ext cx="4343400" cy="1790700"/>
          </a:xfrm>
          <a:prstGeom prst="rect">
            <a:avLst/>
          </a:prstGeom>
          <a:noFill/>
          <a:ln w="9525">
            <a:noFill/>
            <a:miter lim="800000"/>
            <a:headEnd/>
            <a:tailEnd/>
          </a:ln>
        </p:spPr>
      </p:pic>
      <p:sp>
        <p:nvSpPr>
          <p:cNvPr id="6" name="Rectangle 2"/>
          <p:cNvSpPr txBox="1">
            <a:spLocks noChangeArrowheads="1"/>
          </p:cNvSpPr>
          <p:nvPr/>
        </p:nvSpPr>
        <p:spPr bwMode="auto">
          <a:xfrm>
            <a:off x="318780" y="1500174"/>
            <a:ext cx="842968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sz="2400" b="0" i="0" u="none" strike="noStrike" kern="0" cap="none" spc="0" normalizeH="0" baseline="0" noProof="0" dirty="0" smtClean="0">
                <a:ln>
                  <a:noFill/>
                </a:ln>
                <a:solidFill>
                  <a:srgbClr val="5F5F5F"/>
                </a:solidFill>
                <a:effectLst/>
                <a:uLnTx/>
                <a:uFillTx/>
                <a:latin typeface="Calibri"/>
                <a:ea typeface="ＭＳ Ｐゴシック" charset="-128"/>
                <a:cs typeface="Calibri"/>
              </a:rPr>
              <a:t>Idé 5 -  På egen hånd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dadgående pil 8"/>
          <p:cNvSpPr/>
          <p:nvPr/>
        </p:nvSpPr>
        <p:spPr>
          <a:xfrm>
            <a:off x="457200" y="2971800"/>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Nedadgående pil 4"/>
          <p:cNvSpPr/>
          <p:nvPr/>
        </p:nvSpPr>
        <p:spPr>
          <a:xfrm>
            <a:off x="457200" y="21336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smtClean="0">
                <a:solidFill>
                  <a:srgbClr val="595959"/>
                </a:solidFill>
                <a:latin typeface="Calibri" charset="0"/>
              </a:rPr>
              <a:t>F</a:t>
            </a:r>
            <a:r>
              <a:rPr lang="da-DK" sz="2400" b="0" dirty="0" smtClean="0">
                <a:solidFill>
                  <a:srgbClr val="595959"/>
                </a:solidFill>
                <a:latin typeface="Calibri" charset="0"/>
              </a:rPr>
              <a:t>ase 2</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1535360" y="1928813"/>
            <a:ext cx="7429128" cy="42148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da-DK" altLang="ja-JP" sz="1600" b="1" dirty="0" smtClean="0">
                <a:latin typeface="Calibri" pitchFamily="34" charset="0"/>
              </a:rPr>
              <a:t>Anden fase: Dialog med skolerne</a:t>
            </a:r>
          </a:p>
          <a:p>
            <a:pPr eaLnBrk="1" hangingPunct="1"/>
            <a:r>
              <a:rPr lang="da-DK" altLang="ja-JP" sz="1600" dirty="0" smtClean="0">
                <a:latin typeface="Calibri"/>
                <a:cs typeface="Calibri"/>
              </a:rPr>
              <a:t>Afdækning af skolernes barrierer og potentialer for museumsbesøg på primært et strukturelt og økonomisk niveau.</a:t>
            </a:r>
          </a:p>
          <a:p>
            <a:pPr eaLnBrk="1" hangingPunct="1"/>
            <a:endParaRPr lang="da-DK" altLang="ja-JP" sz="1600" dirty="0" smtClean="0">
              <a:latin typeface="Calibri"/>
              <a:cs typeface="Calibri"/>
            </a:endParaRPr>
          </a:p>
          <a:p>
            <a:pPr eaLnBrk="1" hangingPunct="1"/>
            <a:r>
              <a:rPr lang="da-DK" altLang="ja-JP" sz="1600" dirty="0" smtClean="0">
                <a:latin typeface="Calibri"/>
                <a:cs typeface="Calibri"/>
              </a:rPr>
              <a:t>Via 12 interviews med ansvarlige ledere på offentlige og private gymnasier og folkeskoler i København og opland afdækkes skolernes muligheder for at inddrage museerne i undervisningen ud fra især den enkelte skoles prioriteringer, økonomi og praktiske forhold. </a:t>
            </a:r>
          </a:p>
          <a:p>
            <a:pPr eaLnBrk="1" hangingPunct="1"/>
            <a:endParaRPr lang="da-DK" sz="1600" dirty="0" smtClean="0">
              <a:latin typeface="Calibri"/>
              <a:cs typeface="Calibri"/>
            </a:endParaRPr>
          </a:p>
          <a:p>
            <a:pPr eaLnBrk="1" hangingPunct="1"/>
            <a:r>
              <a:rPr lang="da-DK" sz="1600" dirty="0" smtClean="0">
                <a:latin typeface="Calibri"/>
                <a:cs typeface="Calibri"/>
              </a:rPr>
              <a:t>Undersøgelsesfasen </a:t>
            </a:r>
            <a:r>
              <a:rPr lang="da-DK" sz="1600" dirty="0">
                <a:latin typeface="Calibri"/>
                <a:cs typeface="Calibri"/>
              </a:rPr>
              <a:t>skal </a:t>
            </a:r>
            <a:r>
              <a:rPr lang="da-DK" sz="1600" dirty="0" smtClean="0">
                <a:latin typeface="Calibri"/>
                <a:cs typeface="Calibri"/>
              </a:rPr>
              <a:t>afdække </a:t>
            </a:r>
            <a:r>
              <a:rPr lang="da-DK" sz="1600" dirty="0">
                <a:latin typeface="Calibri"/>
                <a:cs typeface="Calibri"/>
              </a:rPr>
              <a:t>hvilke </a:t>
            </a:r>
            <a:r>
              <a:rPr lang="da-DK" sz="1600" dirty="0" smtClean="0">
                <a:latin typeface="Calibri"/>
                <a:cs typeface="Calibri"/>
              </a:rPr>
              <a:t>faktorer, </a:t>
            </a:r>
            <a:r>
              <a:rPr lang="da-DK" sz="1600" dirty="0">
                <a:latin typeface="Calibri"/>
                <a:cs typeface="Calibri"/>
              </a:rPr>
              <a:t>der primært afholder skolerne fra at gøre museumsbesøg til en mere aktiv del af </a:t>
            </a:r>
            <a:r>
              <a:rPr lang="da-DK" sz="1600" dirty="0" smtClean="0">
                <a:latin typeface="Calibri"/>
                <a:cs typeface="Calibri"/>
              </a:rPr>
              <a:t>undervisningen, </a:t>
            </a:r>
            <a:r>
              <a:rPr lang="da-DK" sz="1600" dirty="0">
                <a:latin typeface="Calibri"/>
                <a:cs typeface="Calibri"/>
              </a:rPr>
              <a:t>og på hvilke </a:t>
            </a:r>
            <a:r>
              <a:rPr lang="da-DK" sz="1600" dirty="0" smtClean="0">
                <a:latin typeface="Calibri"/>
                <a:cs typeface="Calibri"/>
              </a:rPr>
              <a:t>områder </a:t>
            </a:r>
            <a:r>
              <a:rPr lang="da-DK" sz="1600" dirty="0">
                <a:latin typeface="Calibri"/>
                <a:cs typeface="Calibri"/>
              </a:rPr>
              <a:t>det især kan svare sig at komme skolerne i møde for at øge incitamentet til i højere grad at bruge museernes tilbud.   </a:t>
            </a:r>
            <a:endParaRPr lang="da-DK" sz="1600" dirty="0" smtClean="0">
              <a:latin typeface="Calibri"/>
              <a:cs typeface="Calibri"/>
            </a:endParaRPr>
          </a:p>
          <a:p>
            <a:pPr eaLnBrk="1" hangingPunct="1"/>
            <a:endParaRPr lang="da-DK" sz="1600" dirty="0">
              <a:latin typeface="Calibri"/>
              <a:cs typeface="Calibri"/>
            </a:endParaRPr>
          </a:p>
          <a:p>
            <a:pPr eaLnBrk="1" hangingPunct="1"/>
            <a:r>
              <a:rPr lang="da-DK" sz="1600" dirty="0" smtClean="0">
                <a:latin typeface="Calibri"/>
                <a:cs typeface="Calibri"/>
              </a:rPr>
              <a:t>Her er interviewet fire ledere fra gymnasier og otte fra folkeskoler, hvoraf 50% er eksisterende brugere af museerne i dag.</a:t>
            </a:r>
            <a:endParaRPr lang="da-DK" sz="1600" dirty="0">
              <a:latin typeface="Calibri"/>
              <a:cs typeface="Calibri"/>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sp>
        <p:nvSpPr>
          <p:cNvPr id="8" name="Nedadgående pil 4"/>
          <p:cNvSpPr/>
          <p:nvPr/>
        </p:nvSpPr>
        <p:spPr>
          <a:xfrm>
            <a:off x="457200" y="39338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Nedadgående pil 4"/>
          <p:cNvSpPr/>
          <p:nvPr/>
        </p:nvSpPr>
        <p:spPr>
          <a:xfrm>
            <a:off x="457200" y="4869904"/>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369617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18780" y="2214554"/>
            <a:ext cx="8429684" cy="3810000"/>
          </a:xfrm>
        </p:spPr>
        <p:txBody>
          <a:bodyPr/>
          <a:lstStyle/>
          <a:p>
            <a:pPr>
              <a:buNone/>
            </a:pPr>
            <a:r>
              <a:rPr lang="da-DK" sz="1600" b="1" dirty="0" smtClean="0">
                <a:latin typeface="Calibri" pitchFamily="34" charset="0"/>
              </a:rPr>
              <a:t>Modtagelse blandt lærerne</a:t>
            </a:r>
          </a:p>
          <a:p>
            <a:r>
              <a:rPr lang="da-DK" sz="1600" dirty="0" smtClean="0">
                <a:latin typeface="Calibri" pitchFamily="34" charset="0"/>
              </a:rPr>
              <a:t>De fleste lærere vil som udgangspunkt foretrække omviser, men med en stram økonomi, er det et godt alternativ. </a:t>
            </a:r>
          </a:p>
          <a:p>
            <a:r>
              <a:rPr lang="da-DK" sz="1600" dirty="0" smtClean="0">
                <a:latin typeface="Calibri" pitchFamily="34" charset="0"/>
              </a:rPr>
              <a:t>Gode opgaver til permanente udstillinger efterlyses!</a:t>
            </a:r>
          </a:p>
          <a:p>
            <a:endParaRPr lang="da-DK" sz="1600" dirty="0" smtClean="0">
              <a:latin typeface="Calibri" pitchFamily="34" charset="0"/>
            </a:endParaRPr>
          </a:p>
          <a:p>
            <a:pPr>
              <a:buNone/>
            </a:pPr>
            <a:r>
              <a:rPr lang="da-DK" sz="1600" b="1" dirty="0" smtClean="0">
                <a:latin typeface="Calibri" pitchFamily="34" charset="0"/>
              </a:rPr>
              <a:t>Fordele ved ideen</a:t>
            </a:r>
          </a:p>
          <a:p>
            <a:r>
              <a:rPr lang="da-DK" sz="1600" dirty="0" smtClean="0">
                <a:latin typeface="Calibri" pitchFamily="34" charset="0"/>
              </a:rPr>
              <a:t>Det er en fordel, at det er et billigere alternativ.  Nemt at sælge til ledelsen.</a:t>
            </a:r>
          </a:p>
          <a:p>
            <a:r>
              <a:rPr lang="da-DK" sz="1600" dirty="0" smtClean="0">
                <a:latin typeface="Calibri" pitchFamily="34" charset="0"/>
              </a:rPr>
              <a:t>Det er en mere uforpligtende måde at gå til museerne på. </a:t>
            </a:r>
          </a:p>
          <a:p>
            <a:pPr>
              <a:buNone/>
            </a:pPr>
            <a:endParaRPr lang="da-DK" sz="1600" dirty="0" smtClean="0">
              <a:latin typeface="Calibri" pitchFamily="34" charset="0"/>
            </a:endParaRPr>
          </a:p>
          <a:p>
            <a:pPr>
              <a:buNone/>
            </a:pPr>
            <a:r>
              <a:rPr lang="da-DK" sz="1600" b="1" smtClean="0">
                <a:latin typeface="Calibri" pitchFamily="34" charset="0"/>
              </a:rPr>
              <a:t>Ulemper</a:t>
            </a:r>
          </a:p>
          <a:p>
            <a:endParaRPr lang="da-DK" sz="1600" smtClean="0">
              <a:latin typeface="Calibri" pitchFamily="34" charset="0"/>
            </a:endParaRPr>
          </a:p>
          <a:p>
            <a:endParaRPr lang="da-DK" sz="1600" dirty="0">
              <a:latin typeface="Calibri" pitchFamily="34" charset="0"/>
            </a:endParaRPr>
          </a:p>
        </p:txBody>
      </p:sp>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sp>
        <p:nvSpPr>
          <p:cNvPr id="7" name="Rectangle 2"/>
          <p:cNvSpPr>
            <a:spLocks noGrp="1" noChangeArrowheads="1"/>
          </p:cNvSpPr>
          <p:nvPr>
            <p:ph type="title"/>
          </p:nvPr>
        </p:nvSpPr>
        <p:spPr>
          <a:xfrm>
            <a:off x="318780" y="1500174"/>
            <a:ext cx="8429684" cy="533400"/>
          </a:xfrm>
        </p:spPr>
        <p:txBody>
          <a:bodyPr/>
          <a:lstStyle/>
          <a:p>
            <a:r>
              <a:rPr lang="da-DK" sz="2400" b="0" dirty="0">
                <a:solidFill>
                  <a:srgbClr val="5F5F5F"/>
                </a:solidFill>
                <a:latin typeface="Calibri"/>
                <a:cs typeface="Calibri"/>
              </a:rPr>
              <a:t>Idé</a:t>
            </a:r>
            <a:r>
              <a:rPr lang="da-DK" sz="2400" b="0" dirty="0" smtClean="0">
                <a:solidFill>
                  <a:srgbClr val="5F5F5F"/>
                </a:solidFill>
                <a:latin typeface="Calibri"/>
                <a:cs typeface="Calibri"/>
              </a:rPr>
              <a:t> 5 </a:t>
            </a:r>
            <a:r>
              <a:rPr lang="da-DK" sz="2400" b="0" dirty="0">
                <a:solidFill>
                  <a:srgbClr val="5F5F5F"/>
                </a:solidFill>
                <a:latin typeface="Calibri"/>
                <a:cs typeface="Calibri"/>
              </a:rPr>
              <a:t>- </a:t>
            </a:r>
            <a:r>
              <a:rPr lang="da-DK" sz="2400" b="0" dirty="0" smtClean="0">
                <a:solidFill>
                  <a:srgbClr val="5F5F5F"/>
                </a:solidFill>
                <a:latin typeface="Calibri"/>
                <a:cs typeface="Calibri"/>
              </a:rPr>
              <a:t> På egen hånd</a:t>
            </a:r>
            <a:endParaRPr lang="da-DK" sz="2400" b="0" dirty="0">
              <a:solidFill>
                <a:srgbClr val="5F5F5F"/>
              </a:solidFill>
              <a:latin typeface="Calibri"/>
              <a:cs typeface="Calibri"/>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81400"/>
            <a:ext cx="8429684" cy="609600"/>
          </a:xfrm>
          <a:solidFill>
            <a:schemeClr val="bg1"/>
          </a:solidFill>
        </p:spPr>
        <p:txBody>
          <a:bodyPr/>
          <a:lstStyle/>
          <a:p>
            <a:pPr algn="ctr">
              <a:buNone/>
            </a:pPr>
            <a:r>
              <a:rPr lang="da-DK" b="1" dirty="0" smtClean="0">
                <a:latin typeface="Calibri" pitchFamily="34" charset="0"/>
              </a:rPr>
              <a:t>Barrierer og løsninger</a:t>
            </a:r>
            <a:endParaRPr lang="da-DK" b="1" dirty="0">
              <a:latin typeface="Calibri"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54000" y="1447800"/>
            <a:ext cx="2387600" cy="244475"/>
          </a:xfrm>
          <a:prstGeom prst="rect">
            <a:avLst/>
          </a:prstGeom>
          <a:noFill/>
          <a:ln w="9525">
            <a:noFill/>
            <a:miter lim="800000"/>
            <a:headEnd/>
            <a:tailEnd/>
          </a:ln>
        </p:spPr>
        <p:txBody>
          <a:bodyPr lIns="0" tIns="0" rIns="0" bIns="0">
            <a:spAutoFit/>
          </a:bodyPr>
          <a:lstStyle/>
          <a:p>
            <a:pPr>
              <a:spcBef>
                <a:spcPct val="50000"/>
              </a:spcBef>
              <a:buClr>
                <a:srgbClr val="CC0000"/>
              </a:buClr>
              <a:buSzPct val="120000"/>
              <a:buFont typeface="Wingdings" pitchFamily="2" charset="2"/>
              <a:buNone/>
            </a:pPr>
            <a:endParaRPr lang="en-US" sz="1600">
              <a:latin typeface="Verdana" pitchFamily="34" charset="0"/>
              <a:cs typeface="Arial" pitchFamily="34" charset="0"/>
            </a:endParaRPr>
          </a:p>
        </p:txBody>
      </p:sp>
      <p:graphicFrame>
        <p:nvGraphicFramePr>
          <p:cNvPr id="6" name="Table 5"/>
          <p:cNvGraphicFramePr>
            <a:graphicFrameLocks noGrp="1"/>
          </p:cNvGraphicFramePr>
          <p:nvPr/>
        </p:nvGraphicFramePr>
        <p:xfrm>
          <a:off x="228600" y="1905000"/>
          <a:ext cx="8458201" cy="3708400"/>
        </p:xfrm>
        <a:graphic>
          <a:graphicData uri="http://schemas.openxmlformats.org/drawingml/2006/table">
            <a:tbl>
              <a:tblPr firstRow="1" bandRow="1">
                <a:tableStyleId>{3B4B98B0-60AC-42C2-AFA5-B58CD77FA1E5}</a:tableStyleId>
              </a:tblPr>
              <a:tblGrid>
                <a:gridCol w="2057400"/>
                <a:gridCol w="1236059"/>
                <a:gridCol w="1197621"/>
                <a:gridCol w="1497027"/>
                <a:gridCol w="1022293"/>
                <a:gridCol w="1447801"/>
              </a:tblGrid>
              <a:tr h="370840">
                <a:tc>
                  <a:txBody>
                    <a:bodyPr/>
                    <a:lstStyle/>
                    <a:p>
                      <a:endParaRPr lang="da-DK" sz="1600" dirty="0">
                        <a:latin typeface="Calibri"/>
                        <a:cs typeface="Calibri"/>
                      </a:endParaRPr>
                    </a:p>
                  </a:txBody>
                  <a:tcPr/>
                </a:tc>
                <a:tc>
                  <a:txBody>
                    <a:bodyPr/>
                    <a:lstStyle/>
                    <a:p>
                      <a:r>
                        <a:rPr lang="da-DK" sz="1600" b="0" dirty="0" smtClean="0">
                          <a:solidFill>
                            <a:srgbClr val="008000"/>
                          </a:solidFill>
                          <a:latin typeface="Calibri"/>
                          <a:cs typeface="Calibri"/>
                        </a:rPr>
                        <a:t>Ambassadør</a:t>
                      </a:r>
                      <a:endParaRPr lang="da-DK" sz="1600" b="0" dirty="0">
                        <a:solidFill>
                          <a:srgbClr val="008000"/>
                        </a:solidFill>
                        <a:latin typeface="Calibri"/>
                        <a:cs typeface="Calibri"/>
                      </a:endParaRPr>
                    </a:p>
                  </a:txBody>
                  <a:tcPr/>
                </a:tc>
                <a:tc>
                  <a:txBody>
                    <a:bodyPr/>
                    <a:lstStyle/>
                    <a:p>
                      <a:r>
                        <a:rPr lang="da-DK" sz="1600" b="0" dirty="0" smtClean="0">
                          <a:latin typeface="Calibri"/>
                          <a:cs typeface="Calibri"/>
                        </a:rPr>
                        <a:t>Rejsehold</a:t>
                      </a:r>
                      <a:endParaRPr lang="da-DK" sz="1600" b="0" dirty="0">
                        <a:latin typeface="Calibri"/>
                        <a:cs typeface="Calibri"/>
                      </a:endParaRPr>
                    </a:p>
                  </a:txBody>
                  <a:tcPr/>
                </a:tc>
                <a:tc>
                  <a:txBody>
                    <a:bodyPr/>
                    <a:lstStyle/>
                    <a:p>
                      <a:r>
                        <a:rPr lang="da-DK" sz="1600" b="0" dirty="0" smtClean="0">
                          <a:latin typeface="Calibri"/>
                          <a:cs typeface="Calibri"/>
                        </a:rPr>
                        <a:t>Lærer</a:t>
                      </a:r>
                      <a:r>
                        <a:rPr lang="da-DK" sz="1600" b="0" baseline="0" dirty="0" smtClean="0">
                          <a:latin typeface="Calibri"/>
                          <a:cs typeface="Calibri"/>
                        </a:rPr>
                        <a:t> til lærer</a:t>
                      </a:r>
                      <a:endParaRPr lang="da-DK" sz="1600" b="0" dirty="0">
                        <a:latin typeface="Calibri"/>
                        <a:cs typeface="Calibri"/>
                      </a:endParaRPr>
                    </a:p>
                  </a:txBody>
                  <a:tcPr/>
                </a:tc>
                <a:tc>
                  <a:txBody>
                    <a:bodyPr/>
                    <a:lstStyle/>
                    <a:p>
                      <a:r>
                        <a:rPr lang="da-DK" sz="1600" b="0" dirty="0" err="1" smtClean="0">
                          <a:solidFill>
                            <a:srgbClr val="008000"/>
                          </a:solidFill>
                          <a:latin typeface="Calibri"/>
                          <a:cs typeface="Calibri"/>
                        </a:rPr>
                        <a:t>Netarkiv</a:t>
                      </a:r>
                      <a:endParaRPr lang="da-DK" sz="1600" b="0" dirty="0">
                        <a:solidFill>
                          <a:srgbClr val="008000"/>
                        </a:solidFill>
                        <a:latin typeface="Calibri"/>
                        <a:cs typeface="Calibri"/>
                      </a:endParaRPr>
                    </a:p>
                  </a:txBody>
                  <a:tcPr/>
                </a:tc>
                <a:tc>
                  <a:txBody>
                    <a:bodyPr/>
                    <a:lstStyle/>
                    <a:p>
                      <a:r>
                        <a:rPr lang="da-DK" sz="1600" b="0" dirty="0" smtClean="0">
                          <a:solidFill>
                            <a:srgbClr val="008000"/>
                          </a:solidFill>
                          <a:latin typeface="Calibri"/>
                          <a:cs typeface="Calibri"/>
                        </a:rPr>
                        <a:t>På egen hånd</a:t>
                      </a:r>
                      <a:endParaRPr lang="da-DK" sz="1600" b="0" dirty="0">
                        <a:solidFill>
                          <a:srgbClr val="008000"/>
                        </a:solidFill>
                        <a:latin typeface="Calibri"/>
                        <a:cs typeface="Calibri"/>
                      </a:endParaRPr>
                    </a:p>
                  </a:txBody>
                  <a:tcPr/>
                </a:tc>
              </a:tr>
              <a:tr h="370840">
                <a:tc>
                  <a:txBody>
                    <a:bodyPr/>
                    <a:lstStyle/>
                    <a:p>
                      <a:r>
                        <a:rPr lang="da-DK" sz="1600" dirty="0" smtClean="0">
                          <a:latin typeface="Calibri"/>
                          <a:cs typeface="Calibri"/>
                        </a:rPr>
                        <a:t>Tid</a:t>
                      </a:r>
                      <a:endParaRPr lang="da-DK" sz="1600" dirty="0">
                        <a:latin typeface="Calibri"/>
                        <a:cs typeface="Calibri"/>
                      </a:endParaRPr>
                    </a:p>
                  </a:txBody>
                  <a:tcPr>
                    <a:noFill/>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latin typeface="Calibri"/>
                          <a:cs typeface="Calibri"/>
                        </a:rPr>
                        <a:t>Afstand</a:t>
                      </a:r>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c>
                  <a:txBody>
                    <a:bodyPr/>
                    <a:lstStyle/>
                    <a:p>
                      <a:endParaRPr lang="da-DK" sz="1600">
                        <a:latin typeface="Calibri"/>
                        <a:cs typeface="Calibri"/>
                      </a:endParaRPr>
                    </a:p>
                  </a:txBody>
                  <a:tcPr/>
                </a:tc>
              </a:tr>
              <a:tr h="370840">
                <a:tc>
                  <a:txBody>
                    <a:bodyPr/>
                    <a:lstStyle/>
                    <a:p>
                      <a:r>
                        <a:rPr lang="da-DK" sz="1600" dirty="0" smtClean="0">
                          <a:solidFill>
                            <a:srgbClr val="008000"/>
                          </a:solidFill>
                          <a:latin typeface="Calibri"/>
                          <a:cs typeface="Calibri"/>
                        </a:rPr>
                        <a:t>Vanetænkning</a:t>
                      </a:r>
                      <a:endParaRPr lang="da-DK" sz="1600" dirty="0">
                        <a:solidFill>
                          <a:srgbClr val="008000"/>
                        </a:solidFill>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solidFill>
                            <a:srgbClr val="008000"/>
                          </a:solidFill>
                          <a:latin typeface="Calibri"/>
                          <a:cs typeface="Calibri"/>
                        </a:rPr>
                        <a:t>Kobling til fag</a:t>
                      </a:r>
                      <a:endParaRPr lang="da-DK" sz="1600" dirty="0">
                        <a:solidFill>
                          <a:srgbClr val="008000"/>
                        </a:solidFill>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latin typeface="Calibri"/>
                          <a:cs typeface="Calibri"/>
                        </a:rPr>
                        <a:t>Økonomi</a:t>
                      </a:r>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latin typeface="Calibri"/>
                          <a:cs typeface="Calibri"/>
                        </a:rPr>
                        <a:t>Oplevet merværdi</a:t>
                      </a:r>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solidFill>
                            <a:srgbClr val="008000"/>
                          </a:solidFill>
                          <a:latin typeface="Calibri"/>
                          <a:cs typeface="Calibri"/>
                        </a:rPr>
                        <a:t>Timefordeling</a:t>
                      </a:r>
                      <a:endParaRPr lang="da-DK" sz="1600" dirty="0">
                        <a:solidFill>
                          <a:srgbClr val="008000"/>
                        </a:solidFill>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solidFill>
                            <a:srgbClr val="008000"/>
                          </a:solidFill>
                          <a:latin typeface="Calibri"/>
                          <a:cs typeface="Calibri"/>
                        </a:rPr>
                        <a:t>Timing</a:t>
                      </a:r>
                      <a:endParaRPr lang="da-DK" sz="1600" dirty="0">
                        <a:solidFill>
                          <a:srgbClr val="008000"/>
                        </a:solidFill>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r h="370840">
                <a:tc>
                  <a:txBody>
                    <a:bodyPr/>
                    <a:lstStyle/>
                    <a:p>
                      <a:r>
                        <a:rPr lang="da-DK" sz="1600" dirty="0" smtClean="0">
                          <a:latin typeface="Calibri"/>
                          <a:cs typeface="Calibri"/>
                        </a:rPr>
                        <a:t>Strukturelle ændringer</a:t>
                      </a:r>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c>
                  <a:txBody>
                    <a:bodyPr/>
                    <a:lstStyle/>
                    <a:p>
                      <a:endParaRPr lang="da-DK" sz="1600" dirty="0">
                        <a:latin typeface="Calibri"/>
                        <a:cs typeface="Calibri"/>
                      </a:endParaRPr>
                    </a:p>
                  </a:txBody>
                  <a:tcPr/>
                </a:tc>
              </a:tr>
            </a:tbl>
          </a:graphicData>
        </a:graphic>
      </p:graphicFrame>
      <p:pic>
        <p:nvPicPr>
          <p:cNvPr id="9" name="Picture 6" descr="gladsmiliey.jpg"/>
          <p:cNvPicPr>
            <a:picLocks noChangeAspect="1"/>
          </p:cNvPicPr>
          <p:nvPr/>
        </p:nvPicPr>
        <p:blipFill>
          <a:blip r:embed="rId3" cstate="print"/>
          <a:srcRect/>
          <a:stretch>
            <a:fillRect/>
          </a:stretch>
        </p:blipFill>
        <p:spPr bwMode="auto">
          <a:xfrm>
            <a:off x="2743200" y="3048000"/>
            <a:ext cx="304800" cy="306149"/>
          </a:xfrm>
          <a:prstGeom prst="rect">
            <a:avLst/>
          </a:prstGeom>
          <a:noFill/>
          <a:ln w="9525">
            <a:noFill/>
            <a:miter lim="800000"/>
            <a:headEnd/>
            <a:tailEnd/>
          </a:ln>
        </p:spPr>
      </p:pic>
      <p:pic>
        <p:nvPicPr>
          <p:cNvPr id="11" name="Picture 6" descr="gladsmiliey.jpg"/>
          <p:cNvPicPr>
            <a:picLocks noChangeAspect="1"/>
          </p:cNvPicPr>
          <p:nvPr/>
        </p:nvPicPr>
        <p:blipFill>
          <a:blip r:embed="rId3" cstate="print"/>
          <a:srcRect/>
          <a:stretch>
            <a:fillRect/>
          </a:stretch>
        </p:blipFill>
        <p:spPr bwMode="auto">
          <a:xfrm>
            <a:off x="6553200" y="3048000"/>
            <a:ext cx="304800" cy="306149"/>
          </a:xfrm>
          <a:prstGeom prst="rect">
            <a:avLst/>
          </a:prstGeom>
          <a:noFill/>
          <a:ln w="9525">
            <a:noFill/>
            <a:miter lim="800000"/>
            <a:headEnd/>
            <a:tailEnd/>
          </a:ln>
        </p:spPr>
      </p:pic>
      <p:pic>
        <p:nvPicPr>
          <p:cNvPr id="12" name="Picture 6" descr="gladsmiliey.jpg"/>
          <p:cNvPicPr>
            <a:picLocks noChangeAspect="1"/>
          </p:cNvPicPr>
          <p:nvPr/>
        </p:nvPicPr>
        <p:blipFill>
          <a:blip r:embed="rId3" cstate="print"/>
          <a:srcRect/>
          <a:stretch>
            <a:fillRect/>
          </a:stretch>
        </p:blipFill>
        <p:spPr bwMode="auto">
          <a:xfrm>
            <a:off x="2743200" y="3429000"/>
            <a:ext cx="304800" cy="306149"/>
          </a:xfrm>
          <a:prstGeom prst="rect">
            <a:avLst/>
          </a:prstGeom>
          <a:noFill/>
          <a:ln w="9525">
            <a:noFill/>
            <a:miter lim="800000"/>
            <a:headEnd/>
            <a:tailEnd/>
          </a:ln>
        </p:spPr>
      </p:pic>
      <p:pic>
        <p:nvPicPr>
          <p:cNvPr id="13" name="Picture 6" descr="gladsmiliey.jpg"/>
          <p:cNvPicPr>
            <a:picLocks noChangeAspect="1"/>
          </p:cNvPicPr>
          <p:nvPr/>
        </p:nvPicPr>
        <p:blipFill>
          <a:blip r:embed="rId3" cstate="print"/>
          <a:srcRect/>
          <a:stretch>
            <a:fillRect/>
          </a:stretch>
        </p:blipFill>
        <p:spPr bwMode="auto">
          <a:xfrm>
            <a:off x="2743200" y="4495800"/>
            <a:ext cx="304800" cy="306149"/>
          </a:xfrm>
          <a:prstGeom prst="rect">
            <a:avLst/>
          </a:prstGeom>
          <a:noFill/>
          <a:ln w="9525">
            <a:noFill/>
            <a:miter lim="800000"/>
            <a:headEnd/>
            <a:tailEnd/>
          </a:ln>
        </p:spPr>
      </p:pic>
      <p:pic>
        <p:nvPicPr>
          <p:cNvPr id="14" name="Picture 6" descr="gladsmiliey.jpg"/>
          <p:cNvPicPr>
            <a:picLocks noChangeAspect="1"/>
          </p:cNvPicPr>
          <p:nvPr/>
        </p:nvPicPr>
        <p:blipFill>
          <a:blip r:embed="rId3" cstate="print"/>
          <a:srcRect/>
          <a:stretch>
            <a:fillRect/>
          </a:stretch>
        </p:blipFill>
        <p:spPr bwMode="auto">
          <a:xfrm>
            <a:off x="2743200" y="4876800"/>
            <a:ext cx="304800" cy="306149"/>
          </a:xfrm>
          <a:prstGeom prst="rect">
            <a:avLst/>
          </a:prstGeom>
          <a:noFill/>
          <a:ln w="9525">
            <a:noFill/>
            <a:miter lim="800000"/>
            <a:headEnd/>
            <a:tailEnd/>
          </a:ln>
        </p:spPr>
      </p:pic>
      <p:pic>
        <p:nvPicPr>
          <p:cNvPr id="15" name="Picture 6" descr="gladsmiliey.jpg"/>
          <p:cNvPicPr>
            <a:picLocks noChangeAspect="1"/>
          </p:cNvPicPr>
          <p:nvPr/>
        </p:nvPicPr>
        <p:blipFill>
          <a:blip r:embed="rId3" cstate="print"/>
          <a:srcRect/>
          <a:stretch>
            <a:fillRect/>
          </a:stretch>
        </p:blipFill>
        <p:spPr bwMode="auto">
          <a:xfrm>
            <a:off x="6553200" y="3429000"/>
            <a:ext cx="304800" cy="306149"/>
          </a:xfrm>
          <a:prstGeom prst="rect">
            <a:avLst/>
          </a:prstGeom>
          <a:noFill/>
          <a:ln w="9525">
            <a:noFill/>
            <a:miter lim="800000"/>
            <a:headEnd/>
            <a:tailEnd/>
          </a:ln>
        </p:spPr>
      </p:pic>
      <p:pic>
        <p:nvPicPr>
          <p:cNvPr id="16" name="Picture 6" descr="gladsmiliey.jpg"/>
          <p:cNvPicPr>
            <a:picLocks noChangeAspect="1"/>
          </p:cNvPicPr>
          <p:nvPr/>
        </p:nvPicPr>
        <p:blipFill>
          <a:blip r:embed="rId3" cstate="print"/>
          <a:srcRect/>
          <a:stretch>
            <a:fillRect/>
          </a:stretch>
        </p:blipFill>
        <p:spPr bwMode="auto">
          <a:xfrm>
            <a:off x="6553200" y="4495800"/>
            <a:ext cx="304800" cy="306149"/>
          </a:xfrm>
          <a:prstGeom prst="rect">
            <a:avLst/>
          </a:prstGeom>
          <a:noFill/>
          <a:ln w="9525">
            <a:noFill/>
            <a:miter lim="800000"/>
            <a:headEnd/>
            <a:tailEnd/>
          </a:ln>
        </p:spPr>
      </p:pic>
      <p:pic>
        <p:nvPicPr>
          <p:cNvPr id="17" name="Picture 6" descr="gladsmiliey.jpg"/>
          <p:cNvPicPr>
            <a:picLocks noChangeAspect="1"/>
          </p:cNvPicPr>
          <p:nvPr/>
        </p:nvPicPr>
        <p:blipFill>
          <a:blip r:embed="rId3" cstate="print"/>
          <a:srcRect/>
          <a:stretch>
            <a:fillRect/>
          </a:stretch>
        </p:blipFill>
        <p:spPr bwMode="auto">
          <a:xfrm>
            <a:off x="7772400" y="3810000"/>
            <a:ext cx="304800" cy="306149"/>
          </a:xfrm>
          <a:prstGeom prst="rect">
            <a:avLst/>
          </a:prstGeom>
          <a:noFill/>
          <a:ln w="9525">
            <a:noFill/>
            <a:miter lim="800000"/>
            <a:headEnd/>
            <a:tailEnd/>
          </a:ln>
        </p:spPr>
      </p:pic>
      <p:pic>
        <p:nvPicPr>
          <p:cNvPr id="18" name="Picture 17" descr="mellemsmiliey.jpg"/>
          <p:cNvPicPr>
            <a:picLocks noChangeAspect="1"/>
          </p:cNvPicPr>
          <p:nvPr/>
        </p:nvPicPr>
        <p:blipFill>
          <a:blip r:embed="rId4" cstate="print"/>
          <a:stretch>
            <a:fillRect/>
          </a:stretch>
        </p:blipFill>
        <p:spPr>
          <a:xfrm>
            <a:off x="3962400" y="3048000"/>
            <a:ext cx="306000" cy="3060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bwMode="auto">
          <a:xfrm>
            <a:off x="2143125" y="3200400"/>
            <a:ext cx="6248400" cy="1524000"/>
          </a:xfrm>
          <a:prstGeom prst="rect">
            <a:avLst/>
          </a:prstGeom>
          <a:noFill/>
          <a:ln>
            <a:miter lim="800000"/>
            <a:headEnd/>
            <a:tailEnd/>
          </a:ln>
        </p:spPr>
        <p:txBody>
          <a:bodyPr>
            <a:prstTxWarp prst="textNoShape">
              <a:avLst/>
            </a:prstTxWarp>
          </a:bodyPr>
          <a:lstStyle/>
          <a:p>
            <a:pPr>
              <a:buFont typeface="Verdana" charset="0"/>
              <a:buNone/>
            </a:pPr>
            <a:r>
              <a:rPr lang="da-DK" sz="1400"/>
              <a:t>Anex Analyse</a:t>
            </a:r>
          </a:p>
          <a:p>
            <a:pPr>
              <a:buFont typeface="Verdana" charset="0"/>
              <a:buNone/>
            </a:pPr>
            <a:r>
              <a:rPr lang="da-DK" sz="1400"/>
              <a:t>Rentemestervej 80</a:t>
            </a:r>
          </a:p>
          <a:p>
            <a:pPr>
              <a:buFont typeface="Verdana" charset="0"/>
              <a:buNone/>
            </a:pPr>
            <a:r>
              <a:rPr lang="da-DK" sz="1400"/>
              <a:t>2400 København NV</a:t>
            </a:r>
          </a:p>
          <a:p>
            <a:endParaRPr lang="da-DK" sz="1200"/>
          </a:p>
        </p:txBody>
      </p:sp>
      <p:sp>
        <p:nvSpPr>
          <p:cNvPr id="36867" name="Rectangle 2"/>
          <p:cNvSpPr>
            <a:spLocks noChangeArrowheads="1"/>
          </p:cNvSpPr>
          <p:nvPr/>
        </p:nvSpPr>
        <p:spPr bwMode="auto">
          <a:xfrm>
            <a:off x="2143125" y="2514600"/>
            <a:ext cx="6172200" cy="1143000"/>
          </a:xfrm>
          <a:prstGeom prst="rect">
            <a:avLst/>
          </a:prstGeom>
          <a:noFill/>
          <a:ln w="9525">
            <a:noFill/>
            <a:miter lim="800000"/>
            <a:headEnd/>
            <a:tailEnd/>
          </a:ln>
        </p:spPr>
        <p:txBody>
          <a:bodyPr anchor="ctr">
            <a:prstTxWarp prst="textNoShape">
              <a:avLst/>
            </a:prstTxWarp>
          </a:bodyPr>
          <a:lstStyle/>
          <a:p>
            <a:r>
              <a:rPr lang="da-DK" dirty="0" smtClean="0">
                <a:solidFill>
                  <a:srgbClr val="5F5F5F"/>
                </a:solidFill>
                <a:latin typeface="Verdana" charset="0"/>
              </a:rPr>
              <a:t/>
            </a:r>
            <a:br>
              <a:rPr lang="da-DK" dirty="0" smtClean="0">
                <a:solidFill>
                  <a:srgbClr val="5F5F5F"/>
                </a:solidFill>
                <a:latin typeface="Verdana" charset="0"/>
              </a:rPr>
            </a:br>
            <a:r>
              <a:rPr lang="da-DK" sz="1600" dirty="0">
                <a:solidFill>
                  <a:srgbClr val="5F5F5F"/>
                </a:solidFill>
                <a:latin typeface="Verdana" charset="0"/>
              </a:rPr>
              <a:t/>
            </a:r>
            <a:br>
              <a:rPr lang="da-DK" sz="1600" dirty="0">
                <a:solidFill>
                  <a:srgbClr val="5F5F5F"/>
                </a:solidFill>
                <a:latin typeface="Verdana" charset="0"/>
              </a:rPr>
            </a:br>
            <a:r>
              <a:rPr lang="da-DK" sz="1600" dirty="0">
                <a:solidFill>
                  <a:srgbClr val="5F5F5F"/>
                </a:solidFill>
                <a:latin typeface="Verdana" charset="0"/>
              </a:rPr>
              <a:t/>
            </a:r>
            <a:br>
              <a:rPr lang="da-DK" sz="1600" dirty="0">
                <a:solidFill>
                  <a:srgbClr val="5F5F5F"/>
                </a:solidFill>
                <a:latin typeface="Verdana" charset="0"/>
              </a:rPr>
            </a:br>
            <a:endParaRPr lang="da-DK" sz="1600" dirty="0">
              <a:solidFill>
                <a:srgbClr val="5F5F5F"/>
              </a:solidFill>
              <a:latin typeface="Verdan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dadgående pil 8"/>
          <p:cNvSpPr/>
          <p:nvPr/>
        </p:nvSpPr>
        <p:spPr>
          <a:xfrm>
            <a:off x="457200" y="3962400"/>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314" name="Rectangle 2"/>
          <p:cNvSpPr>
            <a:spLocks noGrp="1" noChangeArrowheads="1"/>
          </p:cNvSpPr>
          <p:nvPr>
            <p:ph type="title"/>
          </p:nvPr>
        </p:nvSpPr>
        <p:spPr bwMode="auto">
          <a:xfrm>
            <a:off x="433388" y="1428750"/>
            <a:ext cx="7948612"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sz="2400" b="0" dirty="0" smtClean="0">
                <a:solidFill>
                  <a:srgbClr val="595959"/>
                </a:solidFill>
                <a:latin typeface="Calibri" charset="0"/>
              </a:rPr>
              <a:t>F</a:t>
            </a:r>
            <a:r>
              <a:rPr lang="da-DK" sz="2400" b="0" dirty="0" smtClean="0">
                <a:solidFill>
                  <a:srgbClr val="595959"/>
                </a:solidFill>
                <a:latin typeface="Calibri" charset="0"/>
              </a:rPr>
              <a:t>ase 3</a:t>
            </a:r>
            <a:endParaRPr sz="2400" b="0" dirty="0">
              <a:solidFill>
                <a:srgbClr val="595959"/>
              </a:solidFill>
              <a:latin typeface="Calibri" charset="0"/>
            </a:endParaRPr>
          </a:p>
        </p:txBody>
      </p:sp>
      <p:sp>
        <p:nvSpPr>
          <p:cNvPr id="13315" name="Rectangle 3"/>
          <p:cNvSpPr>
            <a:spLocks noGrp="1" noChangeArrowheads="1"/>
          </p:cNvSpPr>
          <p:nvPr>
            <p:ph type="body" idx="1"/>
          </p:nvPr>
        </p:nvSpPr>
        <p:spPr bwMode="auto">
          <a:xfrm>
            <a:off x="1535360" y="1928813"/>
            <a:ext cx="7429128" cy="42148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da-DK" altLang="ja-JP" sz="1600" b="1" dirty="0" smtClean="0">
                <a:latin typeface="Calibri" pitchFamily="34" charset="0"/>
              </a:rPr>
              <a:t>Tredje fase: Dialog med lærerne</a:t>
            </a:r>
          </a:p>
          <a:p>
            <a:pPr eaLnBrk="1" hangingPunct="1"/>
            <a:r>
              <a:rPr lang="da-DK" sz="1600" dirty="0" smtClean="0">
                <a:latin typeface="Calibri"/>
                <a:cs typeface="Calibri"/>
              </a:rPr>
              <a:t>Via 24 interviews med lærere </a:t>
            </a:r>
            <a:r>
              <a:rPr lang="da-DK" sz="1600" dirty="0">
                <a:latin typeface="Calibri"/>
                <a:cs typeface="Calibri"/>
              </a:rPr>
              <a:t>på gymnasier og folkeskoler </a:t>
            </a:r>
            <a:r>
              <a:rPr lang="da-DK" sz="1600" dirty="0" smtClean="0">
                <a:latin typeface="Calibri"/>
                <a:cs typeface="Calibri"/>
              </a:rPr>
              <a:t>afdækkes de mentale </a:t>
            </a:r>
            <a:r>
              <a:rPr lang="da-DK" sz="1600" dirty="0">
                <a:latin typeface="Calibri"/>
                <a:cs typeface="Calibri"/>
              </a:rPr>
              <a:t>barrierer for brug af museerne, samt de barrierer, som hverdagen på skolerne </a:t>
            </a:r>
            <a:r>
              <a:rPr lang="da-DK" sz="1600" dirty="0" smtClean="0">
                <a:latin typeface="Calibri"/>
                <a:cs typeface="Calibri"/>
              </a:rPr>
              <a:t>opstiller. </a:t>
            </a:r>
          </a:p>
          <a:p>
            <a:pPr eaLnBrk="1" hangingPunct="1"/>
            <a:endParaRPr lang="da-DK" sz="1600" dirty="0">
              <a:latin typeface="Calibri"/>
              <a:cs typeface="Calibri"/>
            </a:endParaRPr>
          </a:p>
          <a:p>
            <a:pPr eaLnBrk="1" hangingPunct="1"/>
            <a:r>
              <a:rPr lang="da-DK" sz="1600" dirty="0" smtClean="0">
                <a:latin typeface="Calibri"/>
                <a:cs typeface="Calibri"/>
              </a:rPr>
              <a:t>Fasen </a:t>
            </a:r>
            <a:r>
              <a:rPr lang="da-DK" sz="1600" dirty="0">
                <a:latin typeface="Calibri"/>
                <a:cs typeface="Calibri"/>
              </a:rPr>
              <a:t>går i dialog med </a:t>
            </a:r>
            <a:r>
              <a:rPr lang="da-DK" sz="1600" dirty="0" smtClean="0">
                <a:latin typeface="Calibri"/>
                <a:cs typeface="Calibri"/>
              </a:rPr>
              <a:t>lærere på offentlige og private uddannelsesinstitutioner </a:t>
            </a:r>
            <a:r>
              <a:rPr lang="da-DK" sz="1600" dirty="0">
                <a:latin typeface="Calibri"/>
                <a:cs typeface="Calibri"/>
              </a:rPr>
              <a:t>i København og </a:t>
            </a:r>
            <a:r>
              <a:rPr lang="da-DK" sz="1600" dirty="0" smtClean="0">
                <a:latin typeface="Calibri"/>
                <a:cs typeface="Calibri"/>
              </a:rPr>
              <a:t>opland. </a:t>
            </a:r>
          </a:p>
          <a:p>
            <a:pPr marL="0" indent="0" eaLnBrk="1" hangingPunct="1">
              <a:buNone/>
            </a:pPr>
            <a:endParaRPr lang="da-DK" sz="1600" dirty="0">
              <a:latin typeface="Calibri"/>
              <a:cs typeface="Calibri"/>
            </a:endParaRPr>
          </a:p>
          <a:p>
            <a:pPr eaLnBrk="1" hangingPunct="1"/>
            <a:r>
              <a:rPr lang="da-DK" sz="1600" dirty="0" smtClean="0">
                <a:latin typeface="Calibri"/>
                <a:cs typeface="Calibri"/>
              </a:rPr>
              <a:t>Lærerne </a:t>
            </a:r>
            <a:r>
              <a:rPr lang="da-DK" sz="1600" dirty="0">
                <a:latin typeface="Calibri"/>
                <a:cs typeface="Calibri"/>
              </a:rPr>
              <a:t>rekrutteres</a:t>
            </a:r>
            <a:r>
              <a:rPr lang="da-DK" sz="1600" dirty="0" smtClean="0">
                <a:latin typeface="Calibri"/>
                <a:cs typeface="Calibri"/>
              </a:rPr>
              <a:t> med henblik på at få repræsenteret relevante undervisningsfag, med vægt på primært historie, billedkunst og biologi. </a:t>
            </a:r>
          </a:p>
          <a:p>
            <a:pPr eaLnBrk="1" hangingPunct="1"/>
            <a:endParaRPr lang="da-DK" sz="1600" dirty="0">
              <a:latin typeface="Calibri"/>
              <a:cs typeface="Calibri"/>
            </a:endParaRPr>
          </a:p>
          <a:p>
            <a:pPr eaLnBrk="1" hangingPunct="1"/>
            <a:r>
              <a:rPr lang="da-DK" sz="1600" dirty="0" smtClean="0">
                <a:latin typeface="Calibri"/>
                <a:cs typeface="Calibri"/>
              </a:rPr>
              <a:t>Her er interviewet 16 lærere fra folkeskoler og otte fra gymnasier, hvoraf 50% er eksisterende brugere af museerne.</a:t>
            </a:r>
            <a:endParaRPr lang="da-DK" sz="1600" dirty="0">
              <a:latin typeface="Calibri"/>
              <a:cs typeface="Calibri"/>
            </a:endParaRPr>
          </a:p>
          <a:p>
            <a:pPr eaLnBrk="1" hangingPunct="1"/>
            <a:endParaRPr lang="da-DK" altLang="ja-JP" sz="1600" dirty="0" smtClean="0">
              <a:latin typeface="Calibri"/>
              <a:cs typeface="Calibri"/>
            </a:endParaRPr>
          </a:p>
          <a:p>
            <a:pPr eaLnBrk="1" hangingPunct="1"/>
            <a:endParaRPr lang="da-DK" altLang="ja-JP" sz="1600" dirty="0">
              <a:latin typeface="Calibri"/>
              <a:cs typeface="Calibri"/>
            </a:endParaRPr>
          </a:p>
          <a:p>
            <a:pPr eaLnBrk="1" hangingPunct="1"/>
            <a:endParaRPr lang="da-DK" altLang="ja-JP" sz="1600" dirty="0">
              <a:latin typeface="Calibri"/>
              <a:cs typeface="Calibri"/>
            </a:endParaRPr>
          </a:p>
        </p:txBody>
      </p:sp>
      <p:sp>
        <p:nvSpPr>
          <p:cNvPr id="5" name="Nedadgående pil 8"/>
          <p:cNvSpPr/>
          <p:nvPr/>
        </p:nvSpPr>
        <p:spPr>
          <a:xfrm>
            <a:off x="467544" y="2132856"/>
            <a:ext cx="864096" cy="648072"/>
          </a:xfrm>
          <a:prstGeom prst="downArrow">
            <a:avLst/>
          </a:prstGeom>
          <a:solidFill>
            <a:srgbClr val="BF1E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Nedadgående pil 4"/>
          <p:cNvSpPr/>
          <p:nvPr/>
        </p:nvSpPr>
        <p:spPr>
          <a:xfrm>
            <a:off x="457200" y="2133600"/>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Nedadgående pil 4"/>
          <p:cNvSpPr/>
          <p:nvPr/>
        </p:nvSpPr>
        <p:spPr>
          <a:xfrm>
            <a:off x="457200" y="2997696"/>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Nedadgående pil 4"/>
          <p:cNvSpPr/>
          <p:nvPr/>
        </p:nvSpPr>
        <p:spPr>
          <a:xfrm>
            <a:off x="457200" y="4869904"/>
            <a:ext cx="864096" cy="6480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3696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7895</TotalTime>
  <Words>4684</Words>
  <Application>Microsoft Office PowerPoint</Application>
  <PresentationFormat>Skærmshow (4:3)</PresentationFormat>
  <Paragraphs>773</Paragraphs>
  <Slides>83</Slides>
  <Notes>71</Notes>
  <HiddenSlides>0</HiddenSlides>
  <MMClips>0</MMClips>
  <ScaleCrop>false</ScaleCrop>
  <HeadingPairs>
    <vt:vector size="4" baseType="variant">
      <vt:variant>
        <vt:lpstr>Tema</vt:lpstr>
      </vt:variant>
      <vt:variant>
        <vt:i4>1</vt:i4>
      </vt:variant>
      <vt:variant>
        <vt:lpstr>Diastitler</vt:lpstr>
      </vt:variant>
      <vt:variant>
        <vt:i4>83</vt:i4>
      </vt:variant>
    </vt:vector>
  </HeadingPairs>
  <TitlesOfParts>
    <vt:vector size="84" baseType="lpstr">
      <vt:lpstr>Standarddesign</vt:lpstr>
      <vt:lpstr>PowerPoint-præsentation</vt:lpstr>
      <vt:lpstr>Indholdsfortegnelse</vt:lpstr>
      <vt:lpstr>PowerPoint-præsentation</vt:lpstr>
      <vt:lpstr>Baggrund</vt:lpstr>
      <vt:lpstr>Formål</vt:lpstr>
      <vt:lpstr>Metodisk setup og gennemførelse (undersøgelsesfaser)</vt:lpstr>
      <vt:lpstr>Fase 1</vt:lpstr>
      <vt:lpstr>Fase 2</vt:lpstr>
      <vt:lpstr>Fase 3</vt:lpstr>
      <vt:lpstr>Fase 4</vt:lpstr>
      <vt:lpstr>PowerPoint-præsentation</vt:lpstr>
      <vt:lpstr>Deltagere</vt:lpstr>
      <vt:lpstr>Fordeling af fag:</vt:lpstr>
      <vt:lpstr>PowerPoint-præsentation</vt:lpstr>
      <vt:lpstr>Opsummering</vt:lpstr>
      <vt:lpstr>Opsummering</vt:lpstr>
      <vt:lpstr>Opsummering</vt:lpstr>
      <vt:lpstr>Opsummering</vt:lpstr>
      <vt:lpstr>PowerPoint-præsentation</vt:lpstr>
      <vt:lpstr>Anbefalinger</vt:lpstr>
      <vt:lpstr>Anbefalinger</vt:lpstr>
      <vt:lpstr>PowerPoint-præsentation</vt:lpstr>
      <vt:lpstr>PowerPoint-præsentation</vt:lpstr>
      <vt:lpstr>Vidt forskellige forudsætninger</vt:lpstr>
      <vt:lpstr>Folkeskole – baseret på interviews med skoleledere</vt:lpstr>
      <vt:lpstr>Privat- og friskole - baseret på interviews med skoleledere</vt:lpstr>
      <vt:lpstr>Gymnasier – baseret på interviews med skoleledere</vt:lpstr>
      <vt:lpstr>PowerPoint-præsentation</vt:lpstr>
      <vt:lpstr>Tre lærergrupper</vt:lpstr>
      <vt:lpstr>Lærernes nye virkelighed: Folkeskolen </vt:lpstr>
      <vt:lpstr>Lærernes nye virkelighed: Folkeskolen </vt:lpstr>
      <vt:lpstr>Lærernes nye virkelighed: Privat- og friskoler </vt:lpstr>
      <vt:lpstr>Lærernes nye virkelighed: Gymnasier </vt:lpstr>
      <vt:lpstr>Hvordan holder lærerne sig orienterede?</vt:lpstr>
      <vt:lpstr>Hvordan holder lærerne sig orienterede?</vt:lpstr>
      <vt:lpstr>PowerPoint-præsentation</vt:lpstr>
      <vt:lpstr>Et museumsbesøg i undervisningsøjemed</vt:lpstr>
      <vt:lpstr>En god museumsoplevelse</vt:lpstr>
      <vt:lpstr>En god omvisning på museet</vt:lpstr>
      <vt:lpstr>Omvisning eller undervisning?</vt:lpstr>
      <vt:lpstr>Museernes image</vt:lpstr>
      <vt:lpstr>Museernes image</vt:lpstr>
      <vt:lpstr>Museernes image</vt:lpstr>
      <vt:lpstr>PowerPoint-præsentation</vt:lpstr>
      <vt:lpstr>Opsummering</vt:lpstr>
      <vt:lpstr>Kontakt til lærerne omkring et tilbud</vt:lpstr>
      <vt:lpstr>PowerPoint-præsentation</vt:lpstr>
      <vt:lpstr>Væsentligste barrierer for brug af museerne</vt:lpstr>
      <vt:lpstr>Praktiske barrierer: Tid</vt:lpstr>
      <vt:lpstr>Praktiske barrierer: Tid</vt:lpstr>
      <vt:lpstr>Praktiske barrierer: Afstand</vt:lpstr>
      <vt:lpstr>Praktiske barrierer: Afstand</vt:lpstr>
      <vt:lpstr>Barriere: Vanetænkning</vt:lpstr>
      <vt:lpstr>Vanetænkning</vt:lpstr>
      <vt:lpstr>Barriere: Kobling til fag</vt:lpstr>
      <vt:lpstr>Kobling til fag</vt:lpstr>
      <vt:lpstr>Barriere: Økonomi</vt:lpstr>
      <vt:lpstr>Økonomi</vt:lpstr>
      <vt:lpstr>Barriere: Oplevet merværdi</vt:lpstr>
      <vt:lpstr>Oplevet merværdi</vt:lpstr>
      <vt:lpstr>Barriere: Timefordeling</vt:lpstr>
      <vt:lpstr>Timefordeling </vt:lpstr>
      <vt:lpstr>Barriere: Timing</vt:lpstr>
      <vt:lpstr>Timing</vt:lpstr>
      <vt:lpstr>Barriere: Strukturelle ændringer</vt:lpstr>
      <vt:lpstr>Strukturelle ændringer</vt:lpstr>
      <vt:lpstr>PowerPoint-præsentation</vt:lpstr>
      <vt:lpstr>Væsentligste barrierer for brug af museerne - igen</vt:lpstr>
      <vt:lpstr>Museernes løsningsforslag - workshop</vt:lpstr>
      <vt:lpstr>Fremtidsscenarier</vt:lpstr>
      <vt:lpstr>Idé 1 -  Ambassadør for museerne</vt:lpstr>
      <vt:lpstr>Idé 1 -  Ambassadør for museerne</vt:lpstr>
      <vt:lpstr>PowerPoint-præsentation</vt:lpstr>
      <vt:lpstr>Idé 2 -  Museernes rejsehold</vt:lpstr>
      <vt:lpstr>PowerPoint-præsentation</vt:lpstr>
      <vt:lpstr>Idé 3 -  Lærer til lærer</vt:lpstr>
      <vt:lpstr>Idé 4 -  Netarkiv</vt:lpstr>
      <vt:lpstr>Idé 4 -  Netarkiv</vt:lpstr>
      <vt:lpstr>PowerPoint-præsentation</vt:lpstr>
      <vt:lpstr>Idé 5 -  På egen hånd</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Morten Lindkjær Jensen</dc:creator>
  <cp:lastModifiedBy>Janice Bille Andersen</cp:lastModifiedBy>
  <cp:revision>737</cp:revision>
  <cp:lastPrinted>2011-12-21T12:38:35Z</cp:lastPrinted>
  <dcterms:created xsi:type="dcterms:W3CDTF">2011-12-21T08:58:52Z</dcterms:created>
  <dcterms:modified xsi:type="dcterms:W3CDTF">2013-12-17T12:13:50Z</dcterms:modified>
</cp:coreProperties>
</file>